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ormorant Garamond Bold Italics" charset="1" panose="00000800000000000000"/>
      <p:regular r:id="rId19"/>
    </p:embeddedFont>
    <p:embeddedFont>
      <p:font typeface="Quicksand" charset="1" panose="00000000000000000000"/>
      <p:regular r:id="rId20"/>
    </p:embeddedFont>
    <p:embeddedFont>
      <p:font typeface="Quicksand Bold" charset="1" panose="00000000000000000000"/>
      <p:regular r:id="rId22"/>
    </p:embeddedFont>
    <p:embeddedFont>
      <p:font typeface="Cormorant Garamond Bold" charset="1" panose="000008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notesMasters/notesMaster1.xml" Type="http://schemas.openxmlformats.org/officeDocument/2006/relationships/notesMaster"/><Relationship Id="rId17" Target="theme/theme2.xml" Type="http://schemas.openxmlformats.org/officeDocument/2006/relationships/theme"/><Relationship Id="rId18" Target="notesSlides/notesSlide1.xml" Type="http://schemas.openxmlformats.org/officeDocument/2006/relationships/notes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2.xml" Type="http://schemas.openxmlformats.org/officeDocument/2006/relationships/notesSlide"/><Relationship Id="rId22" Target="fonts/font22.fntdata" Type="http://schemas.openxmlformats.org/officeDocument/2006/relationships/font"/><Relationship Id="rId23" Target="notesSlides/notesSlide3.xml" Type="http://schemas.openxmlformats.org/officeDocument/2006/relationships/notesSlide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notesSlides/notesSlide7.xml" Type="http://schemas.openxmlformats.org/officeDocument/2006/relationships/notesSlide"/><Relationship Id="rId28" Target="fonts/font28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We’ll define MFA, why it matters, common implementations, where it’s used, how attackers bypass it, and practical defenses.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MFA combines independent factors so a stolen password alone isn’t enough. It’s now a baseline control across orgs and compliance regimes because it materially reduces account-takeover risk.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Good deployments balance security with usability. Risk-based prompts and step-up checks cut friction. Treat recovery like a high-risk pathway.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https://www.okta.com/blog/identity-security/what-is-two-factor-authentication-2fa/</a:t>
            </a:r>
          </a:p>
          <a:p>
            <a:r>
              <a:rPr lang="en-US"/>
              <a:t>source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https://electroiq.com/stats/multifactor-authentication-statistics/</a:t>
            </a:r>
          </a:p>
          <a:p>
            <a:r>
              <a:rPr lang="en-US"/>
              <a:t/>
            </a:r>
          </a:p>
          <a:p>
            <a:r>
              <a:rPr lang="en-US"/>
              <a:t>source</a:t>
            </a:r>
          </a:p>
          <a:p>
            <a:r>
              <a:rPr lang="en-US"/>
              <a:t/>
            </a:r>
          </a:p>
          <a:p>
            <a:r>
              <a:rPr lang="en-US"/>
              <a:t>As of 2024, in the technology industry, Multi-Factor Authentication Adoption is very high at 87%.</a:t>
            </a:r>
          </a:p>
          <a:p>
            <a:r>
              <a:rPr lang="en-US"/>
              <a:t/>
            </a:r>
          </a:p>
          <a:p>
            <a:r>
              <a:rPr lang="en-US"/>
              <a:t>The insurance sector follows with a 77% adoption rate, while professional services and education secured an adoption rate of 75% and 64%, respectively.</a:t>
            </a:r>
          </a:p>
          <a:p>
            <a:r>
              <a:rPr lang="en-US"/>
              <a:t/>
            </a:r>
          </a:p>
          <a:p>
            <a:r>
              <a:rPr lang="en-US"/>
              <a:t>In finance and banking, where strict security is essential, MFA is used by 60% of organisations.</a:t>
            </a:r>
          </a:p>
          <a:p>
            <a:r>
              <a:rPr lang="en-US"/>
              <a:t/>
            </a:r>
          </a:p>
          <a:p>
            <a:r>
              <a:rPr lang="en-US"/>
              <a:t>Healthcare and government sectors have slightly lower adoption levels, at 56% and 48%, individually.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MFA isn’t magic. The most effective defense is phishing-resistant auth plus sane policies: throttle prompts, avoid SMS, and harden recovery.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MFA isn’t magic. The most effective defense is phishing-resistant auth plus sane policies: throttle prompts, avoid SMS, and harden recovery.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43764" y="3078417"/>
            <a:ext cx="16229942" cy="16751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719"/>
              </a:lnSpc>
              <a:spcBef>
                <a:spcPct val="0"/>
              </a:spcBef>
            </a:pPr>
            <a:r>
              <a:rPr lang="en-US" b="true" sz="97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Multi-Factor Authentication (MFA)</a:t>
            </a:r>
          </a:p>
        </p:txBody>
      </p:sp>
      <p:sp>
        <p:nvSpPr>
          <p:cNvPr name="AutoShape 3" id="3"/>
          <p:cNvSpPr/>
          <p:nvPr/>
        </p:nvSpPr>
        <p:spPr>
          <a:xfrm>
            <a:off x="9158735" y="9906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>
            <a:off x="1043764" y="9296400"/>
            <a:ext cx="8114971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9618706" y="90374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737539" y="5300895"/>
            <a:ext cx="12812922" cy="837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844"/>
              </a:lnSpc>
              <a:spcBef>
                <a:spcPct val="0"/>
              </a:spcBef>
            </a:pPr>
            <a:r>
              <a:rPr lang="en-US" sz="488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What, Why, How, and Failure Modes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649752" y="7032069"/>
            <a:ext cx="6988496" cy="525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5 October, 2025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22179" y="1967581"/>
            <a:ext cx="11643643" cy="5298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97"/>
              </a:lnSpc>
              <a:spcBef>
                <a:spcPct val="0"/>
              </a:spcBef>
            </a:pPr>
            <a:r>
              <a:rPr lang="en-US" sz="3141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SFWRTECH 4NS3 – Video Project #1 – Group 20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46742" y="807892"/>
            <a:ext cx="2968854" cy="441617"/>
          </a:xfrm>
          <a:custGeom>
            <a:avLst/>
            <a:gdLst/>
            <a:ahLst/>
            <a:cxnLst/>
            <a:rect r="r" b="b" t="t" l="l"/>
            <a:pathLst>
              <a:path h="441617" w="2968854">
                <a:moveTo>
                  <a:pt x="0" y="0"/>
                </a:moveTo>
                <a:lnTo>
                  <a:pt x="2968854" y="0"/>
                </a:lnTo>
                <a:lnTo>
                  <a:pt x="2968854" y="441616"/>
                </a:lnTo>
                <a:lnTo>
                  <a:pt x="0" y="4416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599709"/>
            <a:ext cx="11534821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Citations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35572" y="2860736"/>
            <a:ext cx="15443382" cy="2543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https://www.okta.com/products/multi-factor-authentication/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https://www.zerofox.com/blog/social-engineering-mfa-bypass-via-phishing/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https://www.okta.com/blog/identity-security/what-is-two-factor-authentication-2fa/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https://electroiq.com/stats/multifactor-authentication-statistics/</a:t>
            </a:r>
          </a:p>
          <a:p>
            <a:pPr algn="l" marL="518160" indent="-259080" lvl="1">
              <a:lnSpc>
                <a:spcPts val="4079"/>
              </a:lnSpc>
              <a:buFont typeface="Arial"/>
              <a:buChar char="•"/>
            </a:pPr>
            <a:r>
              <a:rPr lang="en-US" sz="24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https://scoop.market.us/multi-factor-authentication-statistics/</a:t>
            </a:r>
          </a:p>
        </p:txBody>
      </p:sp>
      <p:sp>
        <p:nvSpPr>
          <p:cNvPr name="AutoShape 4" id="4"/>
          <p:cNvSpPr/>
          <p:nvPr/>
        </p:nvSpPr>
        <p:spPr>
          <a:xfrm>
            <a:off x="5897880" y="2163831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5897880" y="8819017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304001" y="1435025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304001" y="9361759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099381" y="0"/>
            <a:ext cx="6188619" cy="10287000"/>
            <a:chOff x="0" y="0"/>
            <a:chExt cx="1629924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29924" cy="2709333"/>
            </a:xfrm>
            <a:custGeom>
              <a:avLst/>
              <a:gdLst/>
              <a:ahLst/>
              <a:cxnLst/>
              <a:rect r="r" b="b" t="t" l="l"/>
              <a:pathLst>
                <a:path h="2709333" w="1629924">
                  <a:moveTo>
                    <a:pt x="0" y="0"/>
                  </a:moveTo>
                  <a:lnTo>
                    <a:pt x="1629924" y="0"/>
                  </a:lnTo>
                  <a:lnTo>
                    <a:pt x="16299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1629924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750215" y="2855796"/>
            <a:ext cx="4886951" cy="4575408"/>
          </a:xfrm>
          <a:custGeom>
            <a:avLst/>
            <a:gdLst/>
            <a:ahLst/>
            <a:cxnLst/>
            <a:rect r="r" b="b" t="t" l="l"/>
            <a:pathLst>
              <a:path h="4575408" w="4886951">
                <a:moveTo>
                  <a:pt x="0" y="0"/>
                </a:moveTo>
                <a:lnTo>
                  <a:pt x="4886951" y="0"/>
                </a:lnTo>
                <a:lnTo>
                  <a:pt x="4886951" y="4575408"/>
                </a:lnTo>
                <a:lnTo>
                  <a:pt x="0" y="45754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599709"/>
            <a:ext cx="11226907" cy="1117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75"/>
              </a:lnSpc>
              <a:spcBef>
                <a:spcPct val="0"/>
              </a:spcBef>
            </a:pPr>
            <a:r>
              <a:rPr lang="en-US" b="true" sz="6625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What MFA Is &amp; Why It Matters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368273"/>
            <a:ext cx="11886880" cy="34171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5053" indent="-292527" lvl="1">
              <a:lnSpc>
                <a:spcPts val="4606"/>
              </a:lnSpc>
              <a:buFont typeface="Arial"/>
              <a:buChar char="•"/>
            </a:pP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MFA = use </a:t>
            </a:r>
            <a:r>
              <a:rPr lang="en-US" b="true" sz="270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≥2</a:t>
            </a: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independent factors to verify a user</a:t>
            </a:r>
          </a:p>
          <a:p>
            <a:pPr algn="l" marL="585053" indent="-292527" lvl="1">
              <a:lnSpc>
                <a:spcPts val="4606"/>
              </a:lnSpc>
              <a:buFont typeface="Arial"/>
              <a:buChar char="•"/>
            </a:pP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Stops </a:t>
            </a:r>
            <a:r>
              <a:rPr lang="en-US" b="true" sz="270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password-only</a:t>
            </a: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 attacks (phishing, stuffing, brute-force)</a:t>
            </a:r>
          </a:p>
          <a:p>
            <a:pPr algn="l" marL="585053" indent="-292527" lvl="1">
              <a:lnSpc>
                <a:spcPts val="4606"/>
              </a:lnSpc>
              <a:buFont typeface="Arial"/>
              <a:buChar char="•"/>
            </a:pP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Reduces account takeover and breach blast radius</a:t>
            </a:r>
          </a:p>
          <a:p>
            <a:pPr algn="l" marL="585053" indent="-292527" lvl="1">
              <a:lnSpc>
                <a:spcPts val="4606"/>
              </a:lnSpc>
              <a:buFont typeface="Arial"/>
              <a:buChar char="•"/>
            </a:pP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Base</a:t>
            </a: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line control in modern security programs</a:t>
            </a:r>
          </a:p>
          <a:p>
            <a:pPr algn="l" marL="585053" indent="-292527" lvl="1">
              <a:lnSpc>
                <a:spcPts val="4606"/>
              </a:lnSpc>
              <a:buFont typeface="Arial"/>
              <a:buChar char="•"/>
            </a:pPr>
            <a:r>
              <a:rPr lang="en-US" sz="270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Often required by </a:t>
            </a:r>
            <a:r>
              <a:rPr lang="en-US" b="true" sz="270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PCI / HIPAA / SOC 2</a:t>
            </a:r>
          </a:p>
          <a:p>
            <a:pPr algn="l">
              <a:lnSpc>
                <a:spcPts val="4606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364941"/>
            <a:ext cx="10527757" cy="49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A baseline control against account takeover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093893" y="15849"/>
            <a:ext cx="4194107" cy="10271151"/>
            <a:chOff x="0" y="0"/>
            <a:chExt cx="1104621" cy="270515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04621" cy="2705159"/>
            </a:xfrm>
            <a:custGeom>
              <a:avLst/>
              <a:gdLst/>
              <a:ahLst/>
              <a:cxnLst/>
              <a:rect r="r" b="b" t="t" l="l"/>
              <a:pathLst>
                <a:path h="2705159" w="1104621">
                  <a:moveTo>
                    <a:pt x="0" y="0"/>
                  </a:moveTo>
                  <a:lnTo>
                    <a:pt x="1104621" y="0"/>
                  </a:lnTo>
                  <a:lnTo>
                    <a:pt x="1104621" y="2705159"/>
                  </a:lnTo>
                  <a:lnTo>
                    <a:pt x="0" y="2705159"/>
                  </a:lnTo>
                  <a:close/>
                </a:path>
              </a:pathLst>
            </a:custGeom>
            <a:solidFill>
              <a:srgbClr val="6E6C6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104621" cy="27527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93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8974931"/>
            <a:ext cx="1905000" cy="283369"/>
          </a:xfrm>
          <a:custGeom>
            <a:avLst/>
            <a:gdLst/>
            <a:ahLst/>
            <a:cxnLst/>
            <a:rect r="r" b="b" t="t" l="l"/>
            <a:pathLst>
              <a:path h="283369" w="1905000">
                <a:moveTo>
                  <a:pt x="0" y="0"/>
                </a:moveTo>
                <a:lnTo>
                  <a:pt x="1905000" y="0"/>
                </a:lnTo>
                <a:lnTo>
                  <a:pt x="1905000" y="283369"/>
                </a:lnTo>
                <a:lnTo>
                  <a:pt x="0" y="283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27435" y="1885350"/>
            <a:ext cx="6468162" cy="6516300"/>
          </a:xfrm>
          <a:custGeom>
            <a:avLst/>
            <a:gdLst/>
            <a:ahLst/>
            <a:cxnLst/>
            <a:rect r="r" b="b" t="t" l="l"/>
            <a:pathLst>
              <a:path h="6516300" w="6468162">
                <a:moveTo>
                  <a:pt x="0" y="0"/>
                </a:moveTo>
                <a:lnTo>
                  <a:pt x="6468162" y="0"/>
                </a:lnTo>
                <a:lnTo>
                  <a:pt x="6468162" y="6516300"/>
                </a:lnTo>
                <a:lnTo>
                  <a:pt x="0" y="6516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367" t="-15258" r="-20455" b="-24525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580659"/>
            <a:ext cx="939024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40"/>
              </a:lnSpc>
              <a:spcBef>
                <a:spcPct val="0"/>
              </a:spcBef>
            </a:pPr>
            <a:r>
              <a:rPr lang="en-US" b="true" sz="6600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The Factors (and Strength)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248975"/>
            <a:ext cx="9899786" cy="519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Know: password, PIN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Have: authenticator app (TOTP), push prompt, hardware key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Are: biometrics (fingerprint, face)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Context (adaptive): device health, location/IP, time/velocity</a:t>
            </a:r>
          </a:p>
          <a:p>
            <a:pPr algn="l" marL="582930" indent="-291465" lvl="1">
              <a:lnSpc>
                <a:spcPts val="4590"/>
              </a:lnSpc>
              <a:buFont typeface="Arial"/>
              <a:buChar char="•"/>
            </a:pPr>
            <a:r>
              <a:rPr lang="en-US" sz="2700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Strength ladder: FIDO2/WebAuthn &gt; push/TOTP &gt; SMS/Email</a:t>
            </a:r>
          </a:p>
          <a:p>
            <a:pPr algn="l" marL="0" indent="0" lvl="0">
              <a:lnSpc>
                <a:spcPts val="459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449761" y="0"/>
            <a:ext cx="9838239" cy="10287000"/>
            <a:chOff x="0" y="0"/>
            <a:chExt cx="2591141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591141" cy="2709333"/>
            </a:xfrm>
            <a:custGeom>
              <a:avLst/>
              <a:gdLst/>
              <a:ahLst/>
              <a:cxnLst/>
              <a:rect r="r" b="b" t="t" l="l"/>
              <a:pathLst>
                <a:path h="2709333" w="2591141">
                  <a:moveTo>
                    <a:pt x="0" y="0"/>
                  </a:moveTo>
                  <a:lnTo>
                    <a:pt x="2591141" y="0"/>
                  </a:lnTo>
                  <a:lnTo>
                    <a:pt x="25911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BE5E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23825"/>
              <a:ext cx="2591141" cy="28331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7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>
            <a:off x="102870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10767060" y="1028700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028700" y="2676707"/>
            <a:ext cx="6464542" cy="5228198"/>
          </a:xfrm>
          <a:custGeom>
            <a:avLst/>
            <a:gdLst/>
            <a:ahLst/>
            <a:cxnLst/>
            <a:rect r="r" b="b" t="t" l="l"/>
            <a:pathLst>
              <a:path h="5228198" w="6464542">
                <a:moveTo>
                  <a:pt x="0" y="0"/>
                </a:moveTo>
                <a:lnTo>
                  <a:pt x="6464542" y="0"/>
                </a:lnTo>
                <a:lnTo>
                  <a:pt x="6464542" y="5228199"/>
                </a:lnTo>
                <a:lnTo>
                  <a:pt x="0" y="52281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08277" y="547639"/>
            <a:ext cx="9480749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39"/>
              </a:lnSpc>
              <a:spcBef>
                <a:spcPct val="0"/>
              </a:spcBef>
            </a:pPr>
            <a:r>
              <a:rPr lang="en-US" b="true" sz="65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Implementation Patterns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643054" y="2171238"/>
            <a:ext cx="9451653" cy="2780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9031" indent="-284515" lvl="1">
              <a:lnSpc>
                <a:spcPts val="4480"/>
              </a:lnSpc>
              <a:buFont typeface="Arial"/>
              <a:buChar char="•"/>
            </a:pPr>
            <a:r>
              <a:rPr lang="en-US" sz="2635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SSO-centralized MFA: one policy across many apps</a:t>
            </a:r>
          </a:p>
          <a:p>
            <a:pPr algn="l" marL="569031" indent="-284515" lvl="1">
              <a:lnSpc>
                <a:spcPts val="4480"/>
              </a:lnSpc>
              <a:buFont typeface="Arial"/>
              <a:buChar char="•"/>
            </a:pPr>
            <a:r>
              <a:rPr lang="en-US" sz="2635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Step-up MFA: extra factor for sensitive actions</a:t>
            </a:r>
          </a:p>
          <a:p>
            <a:pPr algn="l" marL="569031" indent="-284515" lvl="1">
              <a:lnSpc>
                <a:spcPts val="4480"/>
              </a:lnSpc>
              <a:buFont typeface="Arial"/>
              <a:buChar char="•"/>
            </a:pPr>
            <a:r>
              <a:rPr lang="en-US" sz="2635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Risk-based prompts: challenge only when context is risky</a:t>
            </a:r>
          </a:p>
          <a:p>
            <a:pPr algn="l" marL="569031" indent="-284515" lvl="1">
              <a:lnSpc>
                <a:spcPts val="4480"/>
              </a:lnSpc>
              <a:buFont typeface="Arial"/>
              <a:buChar char="•"/>
            </a:pPr>
            <a:r>
              <a:rPr lang="en-US" sz="2635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P</a:t>
            </a:r>
            <a:r>
              <a:rPr lang="en-US" sz="2635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asswordless: device-bound credentials/biometrics</a:t>
            </a:r>
          </a:p>
          <a:p>
            <a:pPr algn="l" marL="569031" indent="-284515" lvl="1">
              <a:lnSpc>
                <a:spcPts val="4480"/>
              </a:lnSpc>
              <a:buFont typeface="Arial"/>
              <a:buChar char="•"/>
            </a:pPr>
            <a:r>
              <a:rPr lang="en-US" sz="2635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Recovery: backup codes/helpdesk — lock down tightly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DD5D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9512914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304001" y="9779623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9581" y="0"/>
            <a:ext cx="15948837" cy="10287000"/>
          </a:xfrm>
          <a:custGeom>
            <a:avLst/>
            <a:gdLst/>
            <a:ahLst/>
            <a:cxnLst/>
            <a:rect r="r" b="b" t="t" l="l"/>
            <a:pathLst>
              <a:path h="10287000" w="15948837">
                <a:moveTo>
                  <a:pt x="0" y="0"/>
                </a:moveTo>
                <a:lnTo>
                  <a:pt x="15948838" y="0"/>
                </a:lnTo>
                <a:lnTo>
                  <a:pt x="159488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1826388" y="-141464"/>
            <a:ext cx="21916661" cy="1201926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28700" y="114252"/>
            <a:ext cx="11537525" cy="1085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95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MFA Adoption by Industry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0" y="10032366"/>
            <a:ext cx="2888903" cy="254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b="true" sz="1600">
                <a:solidFill>
                  <a:srgbClr val="91A4BE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(Reference: scoop.market.us)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5897880" y="974152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304001" y="9915668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393382"/>
            <a:ext cx="9401263" cy="1137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239"/>
              </a:lnSpc>
              <a:spcBef>
                <a:spcPct val="0"/>
              </a:spcBef>
            </a:pPr>
            <a:r>
              <a:rPr lang="en-US" b="true" sz="6599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Bypass Tactics vs. Defenses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915401"/>
            <a:ext cx="16230600" cy="6929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1) Phishing / MITM (steals OTP or session cookie)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Defense: Use phishing-resistant auth (FIDO2/WebAuthn or platform biometrics); disable legacy OTP where possible; bind creds to origin; shorten session/token lifetimes; require step-up re-auth for sensitive actions.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2) MFA Push Fatigue (“push bombing”)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Defense: Enable number-matching/challenge on pushes; rate-limit and add cool-offs after repeated prompts; alert on abnormal prompt volume; educate users to deny unexpected prompts; escalate to a stronger factor on risk.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b="true" sz="2799">
                <a:solidFill>
                  <a:srgbClr val="0F4662"/>
                </a:solidFill>
                <a:latin typeface="Quicksand Bold"/>
                <a:ea typeface="Quicksand Bold"/>
                <a:cs typeface="Quicksand Bold"/>
                <a:sym typeface="Quicksand Bold"/>
              </a:rPr>
              <a:t>3) SIM Swap (SMS OTP interception/port-out)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F4662"/>
                </a:solidFill>
                <a:latin typeface="Quicksand"/>
                <a:ea typeface="Quicksand"/>
                <a:cs typeface="Quicksand"/>
                <a:sym typeface="Quicksand"/>
              </a:rPr>
              <a:t>Defense: Avoid SMS for MFA; prefer authenticator app (TOTP) or hardware keys; require a carrier PIN/port-freeze; notify on phone/SIM changes; restrict factor resets with strong identity proofing and audit.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9682639" cy="10287000"/>
          </a:xfrm>
          <a:custGeom>
            <a:avLst/>
            <a:gdLst/>
            <a:ahLst/>
            <a:cxnLst/>
            <a:rect r="r" b="b" t="t" l="l"/>
            <a:pathLst>
              <a:path h="10287000" w="9682639">
                <a:moveTo>
                  <a:pt x="0" y="0"/>
                </a:moveTo>
                <a:lnTo>
                  <a:pt x="9682639" y="0"/>
                </a:lnTo>
                <a:lnTo>
                  <a:pt x="968263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032023" y="431482"/>
            <a:ext cx="7961425" cy="1581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300"/>
              </a:lnSpc>
              <a:spcBef>
                <a:spcPct val="0"/>
              </a:spcBef>
            </a:pPr>
            <a:r>
              <a:rPr lang="en-US" b="true" sz="4500">
                <a:solidFill>
                  <a:srgbClr val="0F4662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High-level example of how a token theft attack can take place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52511" y="9953626"/>
            <a:ext cx="2301255" cy="2730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400">
                <a:solidFill>
                  <a:srgbClr val="7994A0"/>
                </a:solidFill>
                <a:latin typeface="Quicksand"/>
                <a:ea typeface="Quicksand"/>
                <a:cs typeface="Quicksand"/>
                <a:sym typeface="Quicksand"/>
              </a:rPr>
              <a:t>Source: ZeroFox Intelligence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8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442710" y="3369664"/>
            <a:ext cx="11402580" cy="3185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9"/>
              </a:lnSpc>
              <a:spcBef>
                <a:spcPct val="0"/>
              </a:spcBef>
            </a:pPr>
            <a:r>
              <a:rPr lang="en-US" b="true" sz="18577" i="true">
                <a:solidFill>
                  <a:srgbClr val="0F4662"/>
                </a:solidFill>
                <a:latin typeface="Cormorant Garamond Bold Italics"/>
                <a:ea typeface="Cormorant Garamond Bold Italics"/>
                <a:cs typeface="Cormorant Garamond Bold Italics"/>
                <a:sym typeface="Cormorant Garamond Bold Italics"/>
              </a:rPr>
              <a:t>Thank you</a:t>
            </a:r>
          </a:p>
        </p:txBody>
      </p:sp>
      <p:sp>
        <p:nvSpPr>
          <p:cNvPr name="AutoShape 3" id="3"/>
          <p:cNvSpPr/>
          <p:nvPr/>
        </p:nvSpPr>
        <p:spPr>
          <a:xfrm>
            <a:off x="5897880" y="22150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304001" y="1116666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899"/>
                </a:lnTo>
                <a:lnTo>
                  <a:pt x="0" y="249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5" id="5"/>
          <p:cNvSpPr/>
          <p:nvPr/>
        </p:nvSpPr>
        <p:spPr>
          <a:xfrm>
            <a:off x="5897880" y="8159883"/>
            <a:ext cx="6492240" cy="0"/>
          </a:xfrm>
          <a:prstGeom prst="line">
            <a:avLst/>
          </a:prstGeom>
          <a:ln cap="flat" w="76200">
            <a:solidFill>
              <a:srgbClr val="0F466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8304001" y="9008400"/>
            <a:ext cx="1679997" cy="249900"/>
          </a:xfrm>
          <a:custGeom>
            <a:avLst/>
            <a:gdLst/>
            <a:ahLst/>
            <a:cxnLst/>
            <a:rect r="r" b="b" t="t" l="l"/>
            <a:pathLst>
              <a:path h="249900" w="1679997">
                <a:moveTo>
                  <a:pt x="0" y="0"/>
                </a:moveTo>
                <a:lnTo>
                  <a:pt x="1679998" y="0"/>
                </a:lnTo>
                <a:lnTo>
                  <a:pt x="1679998" y="249900"/>
                </a:lnTo>
                <a:lnTo>
                  <a:pt x="0" y="249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DAG075v9B0E</dc:identifier>
  <dcterms:modified xsi:type="dcterms:W3CDTF">2011-08-01T06:04:30Z</dcterms:modified>
  <cp:revision>1</cp:revision>
  <dc:title>MFA Group Project #1</dc:title>
</cp:coreProperties>
</file>