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Proxima Nova"/>
      <p:regular r:id="rId22"/>
      <p:bold r:id="rId23"/>
      <p:italic r:id="rId24"/>
      <p:boldItalic r:id="rId25"/>
    </p:embeddedFont>
    <p:embeddedFont>
      <p:font typeface="DM Sans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30" roundtripDataSignature="AMtx7mi029edoYwzXrEA3lpMVQHMjrJE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roximaNova-regular.fntdata"/><Relationship Id="rId21" Type="http://schemas.openxmlformats.org/officeDocument/2006/relationships/slide" Target="slides/slide16.xml"/><Relationship Id="rId24" Type="http://schemas.openxmlformats.org/officeDocument/2006/relationships/font" Target="fonts/ProximaNova-italic.fntdata"/><Relationship Id="rId23" Type="http://schemas.openxmlformats.org/officeDocument/2006/relationships/font" Target="fonts/ProximaNova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DMSans-regular.fntdata"/><Relationship Id="rId25" Type="http://schemas.openxmlformats.org/officeDocument/2006/relationships/font" Target="fonts/ProximaNova-boldItalic.fntdata"/><Relationship Id="rId28" Type="http://schemas.openxmlformats.org/officeDocument/2006/relationships/font" Target="fonts/DMSans-italic.fntdata"/><Relationship Id="rId27" Type="http://schemas.openxmlformats.org/officeDocument/2006/relationships/font" Target="fonts/DMSans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DM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4f48c78523_0_778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g24f48c78523_0_7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Same suggestions as other </a:t>
            </a:r>
            <a:r>
              <a:rPr lang="en"/>
              <a:t>title slides. 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6e0ee0f8a0_1_130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g26e0ee0f8a0_1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6e0ee0f8a0_1_147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g26e0ee0f8a0_1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6e0ee0f8a0_1_164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g26e0ee0f8a0_1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Suggest breaking 05 into individual numbered steps.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6dc57eb43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g26dc57eb43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6e0ee0f8a0_1_5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g26e0ee0f8a0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6e0ee0f8a0_1_22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g26e0ee0f8a0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6e0ee0f8a0_1_38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g26e0ee0f8a0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6dce71ea85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6dce71ea85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6e0ee0f8a0_1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g26e0ee0f8a0_1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4f48c78523_0_1740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g24f48c78523_0_17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6e0ee0f8a0_1_185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6e0ee0f8a0_1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6e0ee0f8a0_1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26e0ee0f8a0_1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6e0ee0f8a0_1_238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26e0ee0f8a0_1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Images are not properly aligned/ may not all be the same size.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6e0ee0f8a0_1_255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g26e0ee0f8a0_1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6e0ee0f8a0_1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g26e0ee0f8a0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engine&#10;&#10;Description automatically generated" id="11" name="Google Shape;11;g24f48c78523_1_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12" name="Google Shape;12;g24f48c78523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g24f48c78523_1_0"/>
          <p:cNvSpPr txBox="1"/>
          <p:nvPr/>
        </p:nvSpPr>
        <p:spPr>
          <a:xfrm>
            <a:off x="617550" y="4718213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pos="556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steps + content">
  <p:cSld name="3_g_Image Collage Dark (6x)">
    <p:bg>
      <p:bgPr>
        <a:solidFill>
          <a:schemeClr val="lt2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g24f48c78523_0_1239"/>
          <p:cNvSpPr/>
          <p:nvPr>
            <p:ph idx="2" type="pic"/>
          </p:nvPr>
        </p:nvSpPr>
        <p:spPr>
          <a:xfrm>
            <a:off x="3643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6" name="Google Shape;16;g24f48c78523_0_1239"/>
          <p:cNvSpPr/>
          <p:nvPr>
            <p:ph idx="3" type="pic"/>
          </p:nvPr>
        </p:nvSpPr>
        <p:spPr>
          <a:xfrm>
            <a:off x="25025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7" name="Google Shape;17;g24f48c78523_0_1239"/>
          <p:cNvSpPr/>
          <p:nvPr>
            <p:ph idx="4" type="pic"/>
          </p:nvPr>
        </p:nvSpPr>
        <p:spPr>
          <a:xfrm>
            <a:off x="46371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8" name="Google Shape;18;g24f48c78523_0_1239"/>
          <p:cNvSpPr/>
          <p:nvPr>
            <p:ph idx="5" type="pic"/>
          </p:nvPr>
        </p:nvSpPr>
        <p:spPr>
          <a:xfrm>
            <a:off x="6774103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9" name="Google Shape;19;g24f48c78523_0_1239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Google Shape;20;g24f48c78523_0_123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g24f48c78523_0_1239"/>
          <p:cNvSpPr/>
          <p:nvPr/>
        </p:nvSpPr>
        <p:spPr>
          <a:xfrm>
            <a:off x="3643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g24f48c78523_0_1239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" name="Google Shape;23;g24f48c78523_0_1239"/>
          <p:cNvSpPr/>
          <p:nvPr/>
        </p:nvSpPr>
        <p:spPr>
          <a:xfrm>
            <a:off x="25027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g24f48c78523_0_1239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" name="Google Shape;25;g24f48c78523_0_1239"/>
          <p:cNvSpPr/>
          <p:nvPr/>
        </p:nvSpPr>
        <p:spPr>
          <a:xfrm>
            <a:off x="46411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g24f48c78523_0_1239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7" name="Google Shape;27;g24f48c78523_0_1239"/>
          <p:cNvSpPr/>
          <p:nvPr/>
        </p:nvSpPr>
        <p:spPr>
          <a:xfrm>
            <a:off x="677960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g24f48c78523_0_1239"/>
          <p:cNvSpPr txBox="1"/>
          <p:nvPr>
            <p:ph idx="9" type="subTitle"/>
          </p:nvPr>
        </p:nvSpPr>
        <p:spPr>
          <a:xfrm>
            <a:off x="371475" y="516450"/>
            <a:ext cx="84069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g24f48c78523_0_1239"/>
          <p:cNvSpPr txBox="1"/>
          <p:nvPr/>
        </p:nvSpPr>
        <p:spPr>
          <a:xfrm>
            <a:off x="584825" y="4720975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extLst>
    <p:ext uri="{DCECCB84-F9BA-43D5-87BE-67443E8EF086}">
      <p15:sldGuideLst>
        <p15:guide id="1" pos="229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steps + content">
  <p:cSld name="3_g_Image Collage Dark (6x)_1_1">
    <p:bg>
      <p:bgPr>
        <a:solidFill>
          <a:schemeClr val="lt2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24f48c78523_0_1589"/>
          <p:cNvSpPr/>
          <p:nvPr>
            <p:ph idx="2" type="pic"/>
          </p:nvPr>
        </p:nvSpPr>
        <p:spPr>
          <a:xfrm>
            <a:off x="24979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2" name="Google Shape;32;g24f48c78523_0_1589"/>
          <p:cNvSpPr/>
          <p:nvPr>
            <p:ph idx="3" type="pic"/>
          </p:nvPr>
        </p:nvSpPr>
        <p:spPr>
          <a:xfrm>
            <a:off x="46361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3" name="Google Shape;33;g24f48c78523_0_1589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4" name="Google Shape;34;g24f48c78523_0_158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g24f48c78523_0_1589"/>
          <p:cNvSpPr/>
          <p:nvPr/>
        </p:nvSpPr>
        <p:spPr>
          <a:xfrm>
            <a:off x="24979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g24f48c78523_0_1589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7" name="Google Shape;37;g24f48c78523_0_1589"/>
          <p:cNvSpPr/>
          <p:nvPr/>
        </p:nvSpPr>
        <p:spPr>
          <a:xfrm>
            <a:off x="46363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g24f48c78523_0_1589"/>
          <p:cNvSpPr txBox="1"/>
          <p:nvPr>
            <p:ph idx="5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teps + content ">
  <p:cSld name="3_g_Image Collage Dark (6x)_1">
    <p:bg>
      <p:bgPr>
        <a:solidFill>
          <a:schemeClr val="lt2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24f48c78523_0_1571"/>
          <p:cNvSpPr/>
          <p:nvPr>
            <p:ph idx="2" type="pic"/>
          </p:nvPr>
        </p:nvSpPr>
        <p:spPr>
          <a:xfrm>
            <a:off x="14311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1" name="Google Shape;41;g24f48c78523_0_1571"/>
          <p:cNvSpPr/>
          <p:nvPr>
            <p:ph idx="3" type="pic"/>
          </p:nvPr>
        </p:nvSpPr>
        <p:spPr>
          <a:xfrm>
            <a:off x="35693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2" name="Google Shape;42;g24f48c78523_0_1571"/>
          <p:cNvSpPr/>
          <p:nvPr>
            <p:ph idx="4" type="pic"/>
          </p:nvPr>
        </p:nvSpPr>
        <p:spPr>
          <a:xfrm>
            <a:off x="57039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3" name="Google Shape;43;g24f48c78523_0_1571"/>
          <p:cNvSpPr txBox="1"/>
          <p:nvPr>
            <p:ph idx="1" type="body"/>
          </p:nvPr>
        </p:nvSpPr>
        <p:spPr>
          <a:xfrm>
            <a:off x="17123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4" name="Google Shape;44;g24f48c78523_0_1571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g24f48c78523_0_1571"/>
          <p:cNvSpPr/>
          <p:nvPr/>
        </p:nvSpPr>
        <p:spPr>
          <a:xfrm>
            <a:off x="14311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g24f48c78523_0_1571"/>
          <p:cNvSpPr txBox="1"/>
          <p:nvPr>
            <p:ph idx="5" type="body"/>
          </p:nvPr>
        </p:nvSpPr>
        <p:spPr>
          <a:xfrm>
            <a:off x="38507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7" name="Google Shape;47;g24f48c78523_0_1571"/>
          <p:cNvSpPr/>
          <p:nvPr/>
        </p:nvSpPr>
        <p:spPr>
          <a:xfrm>
            <a:off x="35695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g24f48c78523_0_1571"/>
          <p:cNvSpPr txBox="1"/>
          <p:nvPr>
            <p:ph idx="6" type="body"/>
          </p:nvPr>
        </p:nvSpPr>
        <p:spPr>
          <a:xfrm>
            <a:off x="59892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9" name="Google Shape;49;g24f48c78523_0_1571"/>
          <p:cNvSpPr/>
          <p:nvPr/>
        </p:nvSpPr>
        <p:spPr>
          <a:xfrm>
            <a:off x="57079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g24f48c78523_0_1571"/>
          <p:cNvSpPr txBox="1"/>
          <p:nvPr>
            <p:ph idx="7" type="subTitle"/>
          </p:nvPr>
        </p:nvSpPr>
        <p:spPr>
          <a:xfrm>
            <a:off x="371475" y="516450"/>
            <a:ext cx="84012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step + content ">
  <p:cSld name="3_g_Image Collage Dark (6x)_1_1_1">
    <p:bg>
      <p:bgPr>
        <a:solidFill>
          <a:schemeClr val="lt2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4f48c78523_0_1838"/>
          <p:cNvSpPr/>
          <p:nvPr>
            <p:ph idx="2" type="pic"/>
          </p:nvPr>
        </p:nvSpPr>
        <p:spPr>
          <a:xfrm>
            <a:off x="35647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53" name="Google Shape;53;g24f48c78523_0_1838"/>
          <p:cNvSpPr txBox="1"/>
          <p:nvPr>
            <p:ph idx="1" type="body"/>
          </p:nvPr>
        </p:nvSpPr>
        <p:spPr>
          <a:xfrm>
            <a:off x="38459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4" name="Google Shape;54;g24f48c78523_0_18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5" name="Google Shape;55;g24f48c78523_0_1838"/>
          <p:cNvSpPr/>
          <p:nvPr/>
        </p:nvSpPr>
        <p:spPr>
          <a:xfrm>
            <a:off x="35647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g24f48c78523_0_1838"/>
          <p:cNvSpPr txBox="1"/>
          <p:nvPr>
            <p:ph idx="3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4f48c78523_0_790"/>
          <p:cNvSpPr txBox="1"/>
          <p:nvPr>
            <p:ph type="title"/>
          </p:nvPr>
        </p:nvSpPr>
        <p:spPr>
          <a:xfrm>
            <a:off x="297973" y="327310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b="0" i="0" sz="2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24f48c78523_0_790"/>
          <p:cNvSpPr txBox="1"/>
          <p:nvPr>
            <p:ph idx="1" type="body"/>
          </p:nvPr>
        </p:nvSpPr>
        <p:spPr>
          <a:xfrm>
            <a:off x="372718" y="1204783"/>
            <a:ext cx="8397000" cy="3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​"/>
              <a:defRPr b="0" i="0" sz="12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Char char="•"/>
              <a:defRPr b="0" i="0" sz="9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794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B665F"/>
              </a:buClr>
              <a:buSzPts val="800"/>
              <a:buFont typeface="DM Sans"/>
              <a:buChar char="－"/>
              <a:defRPr b="0" i="0" sz="800" u="none" cap="none" strike="noStrike">
                <a:solidFill>
                  <a:srgbClr val="6B665F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79400" lvl="4" marL="22860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FFE47B"/>
              </a:buClr>
              <a:buSzPts val="1800"/>
              <a:buFont typeface="DM Sans"/>
              <a:buChar char="​"/>
              <a:defRPr b="0" i="0" sz="1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M Sans"/>
              <a:buChar char="​"/>
              <a:defRPr b="0" i="0" sz="27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317500" lvl="7" marL="36576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EC3629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317500" lvl="8" marL="41148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00B478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pic>
        <p:nvPicPr>
          <p:cNvPr descr="A picture containing engine&#10;&#10;Description automatically generated" id="8" name="Google Shape;8;g24f48c78523_0_79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9" name="Google Shape;9;g24f48c78523_0_7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34">
          <p15:clr>
            <a:srgbClr val="F26B43"/>
          </p15:clr>
        </p15:guide>
        <p15:guide id="4" pos="5526">
          <p15:clr>
            <a:srgbClr val="F26B43"/>
          </p15:clr>
        </p15:guide>
        <p15:guide id="5" orient="horz" pos="252">
          <p15:clr>
            <a:srgbClr val="F26B43"/>
          </p15:clr>
        </p15:guide>
        <p15:guide id="6" orient="horz" pos="2898">
          <p15:clr>
            <a:srgbClr val="F26B43"/>
          </p15:clr>
        </p15:guide>
        <p15:guide id="7" orient="horz" pos="7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slide" Target="/ppt/slides/slide3.xml"/><Relationship Id="rId4" Type="http://schemas.openxmlformats.org/officeDocument/2006/relationships/slide" Target="/ppt/slides/slide6.xml"/><Relationship Id="rId5" Type="http://schemas.openxmlformats.org/officeDocument/2006/relationships/slide" Target="/ppt/slides/slide6.xml"/><Relationship Id="rId6" Type="http://schemas.openxmlformats.org/officeDocument/2006/relationships/slide" Target="/ppt/slides/slide10.xml"/><Relationship Id="rId7" Type="http://schemas.openxmlformats.org/officeDocument/2006/relationships/slide" Target="/ppt/slides/slide14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hyperlink" Target="https://apps.apple.com/us/app/okta-verify/id490179405?platform=iphone" TargetMode="External"/><Relationship Id="rId7" Type="http://schemas.openxmlformats.org/officeDocument/2006/relationships/hyperlink" Target="https://apps.apple.com/us/app/okta-verify/id490179405?platform=iphone" TargetMode="External"/><Relationship Id="rId8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hyperlink" Target="https://play.google.com/store/apps/details?id=com.okta.android.auth" TargetMode="External"/><Relationship Id="rId7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Relationship Id="rId4" Type="http://schemas.openxmlformats.org/officeDocument/2006/relationships/image" Target="../media/image16.png"/><Relationship Id="rId5" Type="http://schemas.openxmlformats.org/officeDocument/2006/relationships/image" Target="../media/image7.png"/><Relationship Id="rId6" Type="http://schemas.openxmlformats.org/officeDocument/2006/relationships/image" Target="../media/image13.png"/><Relationship Id="rId7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Relationship Id="rId6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Relationship Id="rId6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4f48c78523_0_778"/>
          <p:cNvSpPr txBox="1"/>
          <p:nvPr>
            <p:ph idx="1" type="body"/>
          </p:nvPr>
        </p:nvSpPr>
        <p:spPr>
          <a:xfrm>
            <a:off x="631625" y="10255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 u="sng">
                <a:solidFill>
                  <a:schemeClr val="hlink"/>
                </a:solidFill>
                <a:hlinkClick action="ppaction://hlinksldjump" r:id="rId3"/>
              </a:rPr>
              <a:t>macOS Desktop 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62" name="Google Shape;62;g24f48c78523_0_778"/>
          <p:cNvSpPr txBox="1"/>
          <p:nvPr>
            <p:ph idx="6" type="body"/>
          </p:nvPr>
        </p:nvSpPr>
        <p:spPr>
          <a:xfrm>
            <a:off x="2774700" y="10255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 u="sng">
                <a:solidFill>
                  <a:schemeClr val="hlink"/>
                </a:solidFill>
                <a:hlinkClick action="ppaction://hlinksldjump" r:id="rId4"/>
              </a:rPr>
              <a:t>Windows Desktop</a:t>
            </a:r>
            <a:r>
              <a:rPr lang="en" sz="1100" u="sng">
                <a:solidFill>
                  <a:schemeClr val="hlink"/>
                </a:solidFill>
                <a:hlinkClick action="ppaction://hlinksldjump" r:id="rId5"/>
              </a:rPr>
              <a:t> 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63" name="Google Shape;63;g24f48c78523_0_778"/>
          <p:cNvSpPr txBox="1"/>
          <p:nvPr>
            <p:ph idx="7" type="body"/>
          </p:nvPr>
        </p:nvSpPr>
        <p:spPr>
          <a:xfrm>
            <a:off x="4917763" y="10255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 u="sng">
                <a:solidFill>
                  <a:schemeClr val="hlink"/>
                </a:solidFill>
                <a:hlinkClick action="ppaction://hlinksldjump" r:id="rId6"/>
              </a:rPr>
              <a:t>iOS Devices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64" name="Google Shape;64;g24f48c78523_0_778"/>
          <p:cNvSpPr txBox="1"/>
          <p:nvPr>
            <p:ph idx="8" type="body"/>
          </p:nvPr>
        </p:nvSpPr>
        <p:spPr>
          <a:xfrm>
            <a:off x="7060825" y="10255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 u="sng">
                <a:solidFill>
                  <a:schemeClr val="hlink"/>
                </a:solidFill>
                <a:hlinkClick action="ppaction://hlinksldjump" r:id="rId7"/>
              </a:rPr>
              <a:t>Android Devices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65" name="Google Shape;65;g24f48c78523_0_778"/>
          <p:cNvSpPr txBox="1"/>
          <p:nvPr/>
        </p:nvSpPr>
        <p:spPr>
          <a:xfrm>
            <a:off x="6700075" y="988413"/>
            <a:ext cx="38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6" name="Google Shape;66;g24f48c78523_0_778"/>
          <p:cNvSpPr txBox="1"/>
          <p:nvPr/>
        </p:nvSpPr>
        <p:spPr>
          <a:xfrm>
            <a:off x="4556525" y="988413"/>
            <a:ext cx="38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7" name="Google Shape;67;g24f48c78523_0_778"/>
          <p:cNvSpPr txBox="1"/>
          <p:nvPr/>
        </p:nvSpPr>
        <p:spPr>
          <a:xfrm>
            <a:off x="2420975" y="988425"/>
            <a:ext cx="38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" name="Google Shape;68;g24f48c78523_0_778"/>
          <p:cNvSpPr txBox="1"/>
          <p:nvPr/>
        </p:nvSpPr>
        <p:spPr>
          <a:xfrm>
            <a:off x="279075" y="988413"/>
            <a:ext cx="38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9" name="Google Shape;69;g24f48c78523_0_778"/>
          <p:cNvSpPr txBox="1"/>
          <p:nvPr/>
        </p:nvSpPr>
        <p:spPr>
          <a:xfrm>
            <a:off x="264300" y="602250"/>
            <a:ext cx="8615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guide details how to install and set up Okta Verify on the following devices: </a:t>
            </a:r>
            <a:r>
              <a:rPr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11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0" name="Google Shape;70;g24f48c78523_0_778"/>
          <p:cNvSpPr txBox="1"/>
          <p:nvPr/>
        </p:nvSpPr>
        <p:spPr>
          <a:xfrm>
            <a:off x="505675" y="1325400"/>
            <a:ext cx="7980600" cy="34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content on Okta Verify with your end users: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Use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for MFA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to explain how to use Okta Verify.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Self Service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 to explain how to change your password, reset your password, and recover your Okta account.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Okta FAQ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guide to answer general questions about Okta, Okta Verify, Okta FastPass, and MFA.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based on your Okta implementation: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implementing Okta FastPass,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Sign in with Okta FastPass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to explain how to set up and use Okta FastPass.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implementing Desktop Password Sync for macOS,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Desktop Password Sync for macOS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QRG.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using YubiKey for MFA, share the </a:t>
            </a:r>
            <a:r>
              <a:rPr b="1"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Enroll and use your YubiKey </a:t>
            </a:r>
            <a:r>
              <a:rPr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ORG.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We recommend that you customize this enablement content for your end user.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Note: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presentation includes placeholders to specify your company’s help desk information so that users can contact the team in case of any questions or issues.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1" name="Google Shape;71;g24f48c78523_0_778"/>
          <p:cNvSpPr txBox="1"/>
          <p:nvPr/>
        </p:nvSpPr>
        <p:spPr>
          <a:xfrm>
            <a:off x="283875" y="150750"/>
            <a:ext cx="87726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91919"/>
                </a:solidFill>
                <a:latin typeface="DM Sans"/>
                <a:ea typeface="DM Sans"/>
                <a:cs typeface="DM Sans"/>
                <a:sym typeface="DM Sans"/>
              </a:rPr>
              <a:t>How to use this QRG to enable your end users? </a:t>
            </a:r>
            <a:endParaRPr sz="2400">
              <a:solidFill>
                <a:srgbClr val="191919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g26e0ee0f8a0_1_1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145" l="0" r="0" t="4145"/>
          <a:stretch/>
        </p:blipFill>
        <p:spPr>
          <a:xfrm>
            <a:off x="316750" y="1969063"/>
            <a:ext cx="2082000" cy="2521200"/>
          </a:xfrm>
          <a:prstGeom prst="roundRect">
            <a:avLst>
              <a:gd fmla="val 591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0" name="Google Shape;160;g26e0ee0f8a0_1_13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7805" r="7813" t="0"/>
          <a:stretch/>
        </p:blipFill>
        <p:spPr>
          <a:xfrm>
            <a:off x="2502525" y="1944200"/>
            <a:ext cx="2004300" cy="2521200"/>
          </a:xfrm>
          <a:prstGeom prst="roundRect">
            <a:avLst>
              <a:gd fmla="val 6831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1" name="Google Shape;161;g26e0ee0f8a0_1_13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1836" r="11844" t="0"/>
          <a:stretch/>
        </p:blipFill>
        <p:spPr>
          <a:xfrm>
            <a:off x="4632800" y="1944200"/>
            <a:ext cx="2082000" cy="2471700"/>
          </a:xfrm>
          <a:prstGeom prst="roundRect">
            <a:avLst>
              <a:gd fmla="val 5838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2" name="Google Shape;162;g26e0ee0f8a0_1_130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Install Okta Verify </a:t>
            </a:r>
            <a:endParaRPr sz="1100"/>
          </a:p>
          <a:p>
            <a:pPr indent="-952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Search for </a:t>
            </a:r>
            <a:r>
              <a:rPr lang="en" sz="600" u="sng">
                <a:solidFill>
                  <a:schemeClr val="hlink"/>
                </a:solidFill>
                <a:hlinkClick r:id="rId6"/>
              </a:rPr>
              <a:t>Okta Verif</a:t>
            </a:r>
            <a:r>
              <a:rPr lang="en" sz="600" u="sng">
                <a:solidFill>
                  <a:schemeClr val="hlink"/>
                </a:solidFill>
                <a:hlinkClick r:id="rId7"/>
              </a:rPr>
              <a:t>y</a:t>
            </a:r>
            <a:r>
              <a:rPr lang="en" sz="600"/>
              <a:t> </a:t>
            </a:r>
            <a:r>
              <a:rPr lang="en" sz="600"/>
              <a:t> in the Apple App Store. </a:t>
            </a:r>
            <a:endParaRPr sz="600"/>
          </a:p>
          <a:p>
            <a:pPr indent="-952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Get</a:t>
            </a:r>
            <a:r>
              <a:rPr lang="en" sz="600"/>
              <a:t>, the app is installed.</a:t>
            </a:r>
            <a:endParaRPr sz="600"/>
          </a:p>
          <a:p>
            <a:pPr indent="-952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Open.</a:t>
            </a:r>
            <a:endParaRPr sz="600"/>
          </a:p>
        </p:txBody>
      </p:sp>
      <p:sp>
        <p:nvSpPr>
          <p:cNvPr id="163" name="Google Shape;163;g26e0ee0f8a0_1_130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Launch Okta Verify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The Okta Verify app displays a Welcome message.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Select </a:t>
            </a:r>
            <a:r>
              <a:rPr b="1" lang="en" sz="600"/>
              <a:t>Get Started</a:t>
            </a:r>
            <a:r>
              <a:rPr lang="en" sz="600"/>
              <a:t>.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64" name="Google Shape;164;g26e0ee0f8a0_1_130"/>
          <p:cNvSpPr txBox="1"/>
          <p:nvPr>
            <p:ph idx="7" type="body"/>
          </p:nvPr>
        </p:nvSpPr>
        <p:spPr>
          <a:xfrm>
            <a:off x="4922400" y="988425"/>
            <a:ext cx="1722600" cy="8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Select an account type</a:t>
            </a:r>
            <a:endParaRPr sz="1100"/>
          </a:p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Follow prompts until you reach </a:t>
            </a:r>
            <a:r>
              <a:rPr b="1" lang="en" sz="600"/>
              <a:t>Ways to verify </a:t>
            </a:r>
            <a:r>
              <a:rPr lang="en" sz="600"/>
              <a:t>prompt and select </a:t>
            </a:r>
            <a:r>
              <a:rPr b="1" lang="en" sz="600"/>
              <a:t>Add Account</a:t>
            </a:r>
            <a:r>
              <a:rPr lang="en" sz="600"/>
              <a:t>.  </a:t>
            </a:r>
            <a:endParaRPr sz="600"/>
          </a:p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Organization</a:t>
            </a:r>
            <a:r>
              <a:rPr lang="en" sz="600"/>
              <a:t> as the Account Type. In the </a:t>
            </a:r>
            <a:r>
              <a:rPr b="1" lang="en" sz="600"/>
              <a:t>Add</a:t>
            </a:r>
            <a:r>
              <a:rPr lang="en" sz="600"/>
              <a:t> </a:t>
            </a:r>
            <a:r>
              <a:rPr b="1" lang="en" sz="600"/>
              <a:t>Account from Another Devic</a:t>
            </a:r>
            <a:r>
              <a:rPr lang="en" sz="600"/>
              <a:t>e prompt, select </a:t>
            </a:r>
            <a:r>
              <a:rPr b="1" lang="en" sz="600"/>
              <a:t>Skip</a:t>
            </a:r>
            <a:r>
              <a:rPr lang="en" sz="600"/>
              <a:t>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165" name="Google Shape;165;g26e0ee0f8a0_1_130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iOS  </a:t>
            </a:r>
            <a:endParaRPr/>
          </a:p>
        </p:txBody>
      </p:sp>
      <p:pic>
        <p:nvPicPr>
          <p:cNvPr id="166" name="Google Shape;166;g26e0ee0f8a0_1_130"/>
          <p:cNvPicPr preferRelativeResize="0"/>
          <p:nvPr>
            <p:ph idx="5" type="pic"/>
          </p:nvPr>
        </p:nvPicPr>
        <p:blipFill rotWithShape="1">
          <a:blip r:embed="rId8">
            <a:alphaModFix/>
          </a:blip>
          <a:srcRect b="3007" l="0" r="0" t="2998"/>
          <a:stretch/>
        </p:blipFill>
        <p:spPr>
          <a:xfrm>
            <a:off x="6840774" y="1919529"/>
            <a:ext cx="2004300" cy="2521200"/>
          </a:xfrm>
          <a:prstGeom prst="roundRect">
            <a:avLst>
              <a:gd fmla="val 5221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7" name="Google Shape;167;g26e0ee0f8a0_1_130"/>
          <p:cNvSpPr txBox="1"/>
          <p:nvPr>
            <p:ph idx="8" type="body"/>
          </p:nvPr>
        </p:nvSpPr>
        <p:spPr>
          <a:xfrm>
            <a:off x="7060825" y="988425"/>
            <a:ext cx="1722600" cy="8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Do you have QR code?    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You can get the QR code from the Okta Verify app on your desktop. You can either sign in  using the QR code or your email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address. For instructions on how to login using your email address, skip to the slide 12.  </a:t>
            </a:r>
            <a:endParaRPr sz="600"/>
          </a:p>
        </p:txBody>
      </p:sp>
      <p:sp>
        <p:nvSpPr>
          <p:cNvPr id="168" name="Google Shape;168;g26e0ee0f8a0_1_130"/>
          <p:cNvSpPr txBox="1"/>
          <p:nvPr>
            <p:ph idx="9" type="subTitle"/>
          </p:nvPr>
        </p:nvSpPr>
        <p:spPr>
          <a:xfrm>
            <a:off x="371475" y="516450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/>
              <a:t>This guide details how to install and set up Okta Verify on your iOS device.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169" name="Google Shape;169;g26e0ee0f8a0_1_130"/>
          <p:cNvSpPr txBox="1"/>
          <p:nvPr/>
        </p:nvSpPr>
        <p:spPr>
          <a:xfrm>
            <a:off x="2401175" y="1000888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0" name="Google Shape;170;g26e0ee0f8a0_1_130"/>
          <p:cNvSpPr txBox="1"/>
          <p:nvPr/>
        </p:nvSpPr>
        <p:spPr>
          <a:xfrm>
            <a:off x="316751" y="988425"/>
            <a:ext cx="328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1" name="Google Shape;171;g26e0ee0f8a0_1_130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2" name="Google Shape;172;g26e0ee0f8a0_1_130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g26e0ee0f8a0_1_14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660" l="0" r="0" t="3660"/>
          <a:stretch/>
        </p:blipFill>
        <p:spPr>
          <a:xfrm>
            <a:off x="2483837" y="1995675"/>
            <a:ext cx="2004300" cy="2545800"/>
          </a:xfrm>
          <a:prstGeom prst="roundRect">
            <a:avLst>
              <a:gd fmla="val 5564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8" name="Google Shape;178;g26e0ee0f8a0_1_14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9236" l="0" r="0" t="9244"/>
          <a:stretch/>
        </p:blipFill>
        <p:spPr>
          <a:xfrm>
            <a:off x="4605850" y="1970775"/>
            <a:ext cx="2082000" cy="2545800"/>
          </a:xfrm>
          <a:prstGeom prst="roundRect">
            <a:avLst>
              <a:gd fmla="val 605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9" name="Google Shape;179;g26e0ee0f8a0_1_147"/>
          <p:cNvSpPr txBox="1"/>
          <p:nvPr>
            <p:ph idx="1" type="body"/>
          </p:nvPr>
        </p:nvSpPr>
        <p:spPr>
          <a:xfrm>
            <a:off x="645550" y="988425"/>
            <a:ext cx="17226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Log into your Okta org</a:t>
            </a:r>
            <a:endParaRPr sz="11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Access </a:t>
            </a:r>
            <a:r>
              <a:rPr lang="en" sz="600"/>
              <a:t>your</a:t>
            </a:r>
            <a:r>
              <a:rPr lang="en" sz="600"/>
              <a:t> desktop and open your </a:t>
            </a:r>
            <a:r>
              <a:rPr b="1" lang="en" sz="600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Welcome email </a:t>
            </a:r>
            <a:r>
              <a:rPr lang="en" sz="600"/>
              <a:t>in a web browser and select your organization's sign-in URL.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 </a:t>
            </a: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Log into your Okta org with your user name and password. </a:t>
            </a:r>
            <a:r>
              <a:rPr lang="en" sz="600"/>
              <a:t>If you don't know your sign-in URL, contact your </a:t>
            </a:r>
            <a:r>
              <a:rPr lang="en" sz="600"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help desk</a:t>
            </a:r>
            <a:r>
              <a:rPr lang="en" sz="600"/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80" name="Google Shape;180;g26e0ee0f8a0_1_147"/>
          <p:cNvSpPr txBox="1"/>
          <p:nvPr>
            <p:ph idx="6" type="body"/>
          </p:nvPr>
        </p:nvSpPr>
        <p:spPr>
          <a:xfrm>
            <a:off x="2783975" y="988425"/>
            <a:ext cx="1722600" cy="7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 Okta Verify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Based on your organization’s configuration of Okta,  either you have to set up multi factor authentication or security methods. Select </a:t>
            </a:r>
            <a:r>
              <a:rPr b="1" lang="en" sz="600"/>
              <a:t>Set up</a:t>
            </a:r>
            <a:r>
              <a:rPr lang="en" sz="600"/>
              <a:t>. The screen displays the QR code. </a:t>
            </a:r>
            <a:endParaRPr sz="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81" name="Google Shape;181;g26e0ee0f8a0_1_147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Scan the QR code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Scan the QR code using  the camera on your iOS device. If your device can’t scan the barcode, you have an option to set up using email address.</a:t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182" name="Google Shape;182;g26e0ee0f8a0_1_147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iOS (Option 1: QR Code)</a:t>
            </a:r>
            <a:endParaRPr/>
          </a:p>
        </p:txBody>
      </p:sp>
      <p:sp>
        <p:nvSpPr>
          <p:cNvPr id="183" name="Google Shape;183;g26e0ee0f8a0_1_147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Registration is complete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Once the scan is complete, the screen displays account information. Select </a:t>
            </a:r>
            <a:r>
              <a:rPr b="1" lang="en" sz="600"/>
              <a:t>Next</a:t>
            </a:r>
            <a:r>
              <a:rPr lang="en" sz="600"/>
              <a:t> until it displays </a:t>
            </a:r>
            <a:r>
              <a:rPr b="1" lang="en" sz="600"/>
              <a:t>Account Added</a:t>
            </a:r>
            <a:r>
              <a:rPr b="1" lang="en" sz="600"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.</a:t>
            </a:r>
            <a:r>
              <a:rPr b="1" lang="en" sz="600"/>
              <a:t> </a:t>
            </a:r>
            <a:r>
              <a:rPr lang="en" sz="600"/>
              <a:t>Select</a:t>
            </a:r>
            <a:r>
              <a:rPr lang="en" sz="600"/>
              <a:t> </a:t>
            </a:r>
            <a:r>
              <a:rPr b="1" lang="en" sz="600"/>
              <a:t>Done</a:t>
            </a:r>
            <a:r>
              <a:rPr lang="en" sz="600"/>
              <a:t>.  </a:t>
            </a:r>
            <a:endParaRPr sz="600"/>
          </a:p>
        </p:txBody>
      </p:sp>
      <p:sp>
        <p:nvSpPr>
          <p:cNvPr id="184" name="Google Shape;184;g26e0ee0f8a0_1_147"/>
          <p:cNvSpPr txBox="1"/>
          <p:nvPr>
            <p:ph idx="9" type="subTitle"/>
          </p:nvPr>
        </p:nvSpPr>
        <p:spPr>
          <a:xfrm>
            <a:off x="368550" y="571425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Use the following steps to continue configuring your Okta Verify using the QR code.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185" name="Google Shape;185;g26e0ee0f8a0_1_147"/>
          <p:cNvSpPr txBox="1"/>
          <p:nvPr/>
        </p:nvSpPr>
        <p:spPr>
          <a:xfrm>
            <a:off x="2428063" y="1000876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06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6" name="Google Shape;186;g26e0ee0f8a0_1_147"/>
          <p:cNvSpPr txBox="1"/>
          <p:nvPr/>
        </p:nvSpPr>
        <p:spPr>
          <a:xfrm>
            <a:off x="284125" y="1013425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7" name="Google Shape;187;g26e0ee0f8a0_1_147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07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8" name="Google Shape;188;g26e0ee0f8a0_1_147"/>
          <p:cNvSpPr txBox="1"/>
          <p:nvPr/>
        </p:nvSpPr>
        <p:spPr>
          <a:xfrm>
            <a:off x="6642425" y="988425"/>
            <a:ext cx="469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08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89" name="Google Shape;189;g26e0ee0f8a0_1_14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7359" r="7367" t="0"/>
          <a:stretch/>
        </p:blipFill>
        <p:spPr>
          <a:xfrm>
            <a:off x="6830375" y="1970775"/>
            <a:ext cx="2082000" cy="2545800"/>
          </a:xfrm>
          <a:prstGeom prst="roundRect">
            <a:avLst>
              <a:gd fmla="val 471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90" name="Google Shape;190;g26e0ee0f8a0_1_147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10986" l="0" r="0" t="10986"/>
          <a:stretch/>
        </p:blipFill>
        <p:spPr>
          <a:xfrm>
            <a:off x="284125" y="2020763"/>
            <a:ext cx="2082000" cy="2521200"/>
          </a:xfrm>
          <a:prstGeom prst="roundRect">
            <a:avLst>
              <a:gd fmla="val 5281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g26e0ee0f8a0_1_164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9772" l="0" r="0" t="4655"/>
          <a:stretch/>
        </p:blipFill>
        <p:spPr>
          <a:xfrm>
            <a:off x="4583425" y="1956775"/>
            <a:ext cx="2082000" cy="2521200"/>
          </a:xfrm>
          <a:prstGeom prst="roundRect">
            <a:avLst>
              <a:gd fmla="val 4412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6" name="Google Shape;196;g26e0ee0f8a0_1_164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Log in to your Okta org</a:t>
            </a:r>
            <a:endParaRPr sz="11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Access</a:t>
            </a:r>
            <a:r>
              <a:rPr lang="en" sz="600"/>
              <a:t> your computer and open your </a:t>
            </a:r>
            <a:r>
              <a:rPr b="1" lang="en" sz="600"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Welcome email </a:t>
            </a:r>
            <a:r>
              <a:rPr lang="en" sz="600"/>
              <a:t>in a web browser and select your organization's sign-in URL. 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Log into your Okta org with your user name and password.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97" name="Google Shape;197;g26e0ee0f8a0_1_164"/>
          <p:cNvSpPr txBox="1"/>
          <p:nvPr>
            <p:ph idx="6" type="body"/>
          </p:nvPr>
        </p:nvSpPr>
        <p:spPr>
          <a:xfrm>
            <a:off x="2783975" y="988425"/>
            <a:ext cx="17226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 Okta Verify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Based on your organization’s configuration of Okta, either you have to set up multi factor authentication or security methods.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Setup</a:t>
            </a:r>
            <a:r>
              <a:rPr lang="en" sz="600"/>
              <a:t>. The screen displays the QR code. 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Can’t Scan</a:t>
            </a:r>
            <a:r>
              <a:rPr lang="en" sz="600"/>
              <a:t>.</a:t>
            </a:r>
            <a:endParaRPr sz="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98" name="Google Shape;198;g26e0ee0f8a0_1_164"/>
          <p:cNvSpPr txBox="1"/>
          <p:nvPr>
            <p:ph idx="7" type="body"/>
          </p:nvPr>
        </p:nvSpPr>
        <p:spPr>
          <a:xfrm>
            <a:off x="4922400" y="988425"/>
            <a:ext cx="1722600" cy="7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Enter email address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Enter an email address you can access from your mobile device and select </a:t>
            </a:r>
            <a:r>
              <a:rPr b="1" lang="en" sz="600">
                <a:solidFill>
                  <a:srgbClr val="000000"/>
                </a:solidFill>
              </a:rPr>
              <a:t>Send me the setup link. </a:t>
            </a:r>
            <a:endParaRPr b="1"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199" name="Google Shape;199;g26e0ee0f8a0_1_164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iOS (Option 2: Email)</a:t>
            </a:r>
            <a:endParaRPr/>
          </a:p>
        </p:txBody>
      </p:sp>
      <p:sp>
        <p:nvSpPr>
          <p:cNvPr id="200" name="Google Shape;200;g26e0ee0f8a0_1_164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Activate</a:t>
            </a:r>
            <a:r>
              <a:rPr lang="en" sz="1100"/>
              <a:t> your Okta Verify</a:t>
            </a:r>
            <a:r>
              <a:rPr lang="en" sz="1100"/>
              <a:t>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An email is delivered to your email address.  Open the email on your mobile device.  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Activation</a:t>
            </a:r>
            <a:r>
              <a:rPr lang="en" sz="600">
                <a:solidFill>
                  <a:srgbClr val="000000"/>
                </a:solidFill>
              </a:rPr>
              <a:t> to register Okta Verify.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01" name="Google Shape;201;g26e0ee0f8a0_1_164"/>
          <p:cNvSpPr txBox="1"/>
          <p:nvPr>
            <p:ph idx="9" type="subTitle"/>
          </p:nvPr>
        </p:nvSpPr>
        <p:spPr>
          <a:xfrm>
            <a:off x="371475" y="516450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Use the following steps to continue configuring your Okta Verify using your email account.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202" name="Google Shape;202;g26e0ee0f8a0_1_164"/>
          <p:cNvSpPr txBox="1"/>
          <p:nvPr/>
        </p:nvSpPr>
        <p:spPr>
          <a:xfrm>
            <a:off x="2401175" y="1000888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06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3" name="Google Shape;203;g26e0ee0f8a0_1_164"/>
          <p:cNvSpPr txBox="1"/>
          <p:nvPr/>
        </p:nvSpPr>
        <p:spPr>
          <a:xfrm>
            <a:off x="284125" y="986625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4" name="Google Shape;204;g26e0ee0f8a0_1_164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7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5" name="Google Shape;205;g26e0ee0f8a0_1_164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8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206" name="Google Shape;206;g26e0ee0f8a0_1_16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660" l="0" r="0" t="3660"/>
          <a:stretch/>
        </p:blipFill>
        <p:spPr>
          <a:xfrm>
            <a:off x="2439588" y="1969075"/>
            <a:ext cx="2004300" cy="2521200"/>
          </a:xfrm>
          <a:prstGeom prst="roundRect">
            <a:avLst>
              <a:gd fmla="val 5564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7" name="Google Shape;207;g26e0ee0f8a0_1_16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7359" r="7367" t="0"/>
          <a:stretch/>
        </p:blipFill>
        <p:spPr>
          <a:xfrm>
            <a:off x="6804950" y="1944475"/>
            <a:ext cx="2082000" cy="2545800"/>
          </a:xfrm>
          <a:prstGeom prst="roundRect">
            <a:avLst>
              <a:gd fmla="val 471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8" name="Google Shape;208;g26e0ee0f8a0_1_164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10986" l="0" r="0" t="10986"/>
          <a:stretch/>
        </p:blipFill>
        <p:spPr>
          <a:xfrm>
            <a:off x="240550" y="1969063"/>
            <a:ext cx="2082000" cy="2521200"/>
          </a:xfrm>
          <a:prstGeom prst="roundRect">
            <a:avLst>
              <a:gd fmla="val 5102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6dc57eb434_0_5"/>
          <p:cNvSpPr txBox="1"/>
          <p:nvPr>
            <p:ph idx="4294967295" type="title"/>
          </p:nvPr>
        </p:nvSpPr>
        <p:spPr>
          <a:xfrm>
            <a:off x="0" y="2200225"/>
            <a:ext cx="91440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Android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26e0ee0f8a0_1_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971" r="2981" t="0"/>
          <a:stretch/>
        </p:blipFill>
        <p:spPr>
          <a:xfrm>
            <a:off x="240550" y="1969063"/>
            <a:ext cx="2082000" cy="2521200"/>
          </a:xfrm>
          <a:prstGeom prst="roundRect">
            <a:avLst>
              <a:gd fmla="val 6322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9" name="Google Shape;219;g26e0ee0f8a0_1_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7805" r="7813" t="0"/>
          <a:stretch/>
        </p:blipFill>
        <p:spPr>
          <a:xfrm>
            <a:off x="2426325" y="1969075"/>
            <a:ext cx="2004300" cy="2521200"/>
          </a:xfrm>
          <a:prstGeom prst="roundRect">
            <a:avLst>
              <a:gd fmla="val 514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0" name="Google Shape;220;g26e0ee0f8a0_1_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1836" r="11844" t="0"/>
          <a:stretch/>
        </p:blipFill>
        <p:spPr>
          <a:xfrm>
            <a:off x="4523250" y="1969075"/>
            <a:ext cx="2082000" cy="2521200"/>
          </a:xfrm>
          <a:prstGeom prst="roundRect">
            <a:avLst>
              <a:gd fmla="val 6462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1" name="Google Shape;221;g26e0ee0f8a0_1_5"/>
          <p:cNvSpPr txBox="1"/>
          <p:nvPr>
            <p:ph idx="1" type="body"/>
          </p:nvPr>
        </p:nvSpPr>
        <p:spPr>
          <a:xfrm>
            <a:off x="645550" y="988425"/>
            <a:ext cx="17226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Install Okta Verify </a:t>
            </a:r>
            <a:endParaRPr sz="11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Search</a:t>
            </a:r>
            <a:r>
              <a:rPr lang="en" sz="600"/>
              <a:t> for “</a:t>
            </a:r>
            <a:r>
              <a:rPr lang="en" sz="600" u="sng">
                <a:solidFill>
                  <a:schemeClr val="hlink"/>
                </a:solidFill>
                <a:hlinkClick r:id="rId6"/>
              </a:rPr>
              <a:t>Okta Verify</a:t>
            </a:r>
            <a:r>
              <a:rPr lang="en" sz="600"/>
              <a:t>” in the Google Play Store.</a:t>
            </a:r>
            <a:endParaRPr sz="6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Install</a:t>
            </a:r>
            <a:r>
              <a:rPr lang="en" sz="600"/>
              <a:t>. Select </a:t>
            </a:r>
            <a:r>
              <a:rPr b="1" lang="en" sz="600"/>
              <a:t>Open</a:t>
            </a:r>
            <a:r>
              <a:rPr lang="en" sz="600"/>
              <a:t> after installing the app.</a:t>
            </a:r>
            <a:endParaRPr sz="600"/>
          </a:p>
        </p:txBody>
      </p:sp>
      <p:sp>
        <p:nvSpPr>
          <p:cNvPr id="222" name="Google Shape;222;g26e0ee0f8a0_1_5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Launch Okta Verify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The Okta Verify app displays a welcome message. Select </a:t>
            </a:r>
            <a:r>
              <a:rPr b="1" lang="en" sz="600"/>
              <a:t>Get Started</a:t>
            </a:r>
            <a:r>
              <a:rPr lang="en" sz="600"/>
              <a:t>.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23" name="Google Shape;223;g26e0ee0f8a0_1_5"/>
          <p:cNvSpPr txBox="1"/>
          <p:nvPr>
            <p:ph idx="7" type="body"/>
          </p:nvPr>
        </p:nvSpPr>
        <p:spPr>
          <a:xfrm>
            <a:off x="4922400" y="988425"/>
            <a:ext cx="17226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Select an account type</a:t>
            </a:r>
            <a:endParaRPr sz="11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Next</a:t>
            </a:r>
            <a:r>
              <a:rPr lang="en" sz="600"/>
              <a:t> until you reach the </a:t>
            </a:r>
            <a:r>
              <a:rPr b="1" lang="en" sz="600"/>
              <a:t>Ways to verify </a:t>
            </a:r>
            <a:r>
              <a:rPr lang="en" sz="600"/>
              <a:t>prompt and select </a:t>
            </a:r>
            <a:r>
              <a:rPr b="1" lang="en" sz="600"/>
              <a:t>Add Account. </a:t>
            </a:r>
            <a:r>
              <a:rPr lang="en" sz="600"/>
              <a:t> </a:t>
            </a:r>
            <a:endParaRPr sz="6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Organization</a:t>
            </a:r>
            <a:r>
              <a:rPr lang="en" sz="600"/>
              <a:t> as the Account Type.</a:t>
            </a:r>
            <a:endParaRPr sz="6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In the </a:t>
            </a:r>
            <a:r>
              <a:rPr b="1" lang="en" sz="600"/>
              <a:t>Add Account from Another Device </a:t>
            </a:r>
            <a:r>
              <a:rPr lang="en" sz="600"/>
              <a:t>prompt, select </a:t>
            </a:r>
            <a:r>
              <a:rPr b="1" lang="en" sz="600"/>
              <a:t>Skip</a:t>
            </a:r>
            <a:r>
              <a:rPr lang="en" sz="600"/>
              <a:t>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224" name="Google Shape;224;g26e0ee0f8a0_1_5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Android</a:t>
            </a:r>
            <a:endParaRPr/>
          </a:p>
        </p:txBody>
      </p:sp>
      <p:pic>
        <p:nvPicPr>
          <p:cNvPr id="225" name="Google Shape;225;g26e0ee0f8a0_1_5"/>
          <p:cNvPicPr preferRelativeResize="0"/>
          <p:nvPr>
            <p:ph idx="5" type="pic"/>
          </p:nvPr>
        </p:nvPicPr>
        <p:blipFill rotWithShape="1">
          <a:blip r:embed="rId7">
            <a:alphaModFix/>
          </a:blip>
          <a:srcRect b="5874" l="0" r="0" t="131"/>
          <a:stretch/>
        </p:blipFill>
        <p:spPr>
          <a:xfrm>
            <a:off x="6697875" y="1981525"/>
            <a:ext cx="2004300" cy="2496300"/>
          </a:xfrm>
          <a:prstGeom prst="roundRect">
            <a:avLst>
              <a:gd fmla="val 559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6" name="Google Shape;226;g26e0ee0f8a0_1_5"/>
          <p:cNvSpPr txBox="1"/>
          <p:nvPr>
            <p:ph idx="8" type="body"/>
          </p:nvPr>
        </p:nvSpPr>
        <p:spPr>
          <a:xfrm>
            <a:off x="7060825" y="988425"/>
            <a:ext cx="17226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Do you have QR code?    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You can get  the QR code from the Okta Verify app on your desktop. Either you can login using the QR code or sign in using your email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Address.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For instructions on how to login using your email address, skip the next slide. </a:t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27" name="Google Shape;227;g26e0ee0f8a0_1_5"/>
          <p:cNvSpPr txBox="1"/>
          <p:nvPr>
            <p:ph idx="9" type="subTitle"/>
          </p:nvPr>
        </p:nvSpPr>
        <p:spPr>
          <a:xfrm>
            <a:off x="371475" y="516450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details how to install and set up Okta Verify on your Android device.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 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228" name="Google Shape;228;g26e0ee0f8a0_1_5"/>
          <p:cNvSpPr txBox="1"/>
          <p:nvPr/>
        </p:nvSpPr>
        <p:spPr>
          <a:xfrm>
            <a:off x="2401175" y="1000888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9" name="Google Shape;229;g26e0ee0f8a0_1_5"/>
          <p:cNvSpPr txBox="1"/>
          <p:nvPr/>
        </p:nvSpPr>
        <p:spPr>
          <a:xfrm>
            <a:off x="316751" y="988425"/>
            <a:ext cx="328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30" name="Google Shape;230;g26e0ee0f8a0_1_5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31" name="Google Shape;231;g26e0ee0f8a0_1_5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26e0ee0f8a0_1_2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660" l="0" r="0" t="3660"/>
          <a:stretch/>
        </p:blipFill>
        <p:spPr>
          <a:xfrm>
            <a:off x="2502525" y="1995700"/>
            <a:ext cx="2004300" cy="2545800"/>
          </a:xfrm>
          <a:prstGeom prst="roundRect">
            <a:avLst>
              <a:gd fmla="val 4720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7" name="Google Shape;237;g26e0ee0f8a0_1_22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9236" l="0" r="0" t="9244"/>
          <a:stretch/>
        </p:blipFill>
        <p:spPr>
          <a:xfrm>
            <a:off x="4610675" y="1995375"/>
            <a:ext cx="2082000" cy="2521200"/>
          </a:xfrm>
          <a:prstGeom prst="roundRect">
            <a:avLst>
              <a:gd fmla="val 5650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8" name="Google Shape;238;g26e0ee0f8a0_1_22"/>
          <p:cNvSpPr txBox="1"/>
          <p:nvPr>
            <p:ph idx="1" type="body"/>
          </p:nvPr>
        </p:nvSpPr>
        <p:spPr>
          <a:xfrm>
            <a:off x="645550" y="988425"/>
            <a:ext cx="1722600" cy="9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Log into your Okta org</a:t>
            </a:r>
            <a:endParaRPr sz="11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Access</a:t>
            </a:r>
            <a:r>
              <a:rPr lang="en" sz="600">
                <a:highlight>
                  <a:srgbClr val="FFFFFF"/>
                </a:highlight>
              </a:rPr>
              <a:t> your computer and open your </a:t>
            </a:r>
            <a:r>
              <a:rPr b="1" lang="en" sz="600">
                <a:highlight>
                  <a:srgbClr val="FFFFFF"/>
                </a:highlight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Welcome email </a:t>
            </a:r>
            <a:r>
              <a:rPr lang="en" sz="600">
                <a:highlight>
                  <a:srgbClr val="FFFFFF"/>
                </a:highlight>
              </a:rPr>
              <a:t>in a web browser and select your organization's sign-in URL. </a:t>
            </a:r>
            <a:endParaRPr sz="600">
              <a:highlight>
                <a:srgbClr val="FFFFFF"/>
              </a:highlight>
            </a:endParaRPr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Log into your Okta org with your user name and password. </a:t>
            </a:r>
            <a:r>
              <a:rPr lang="en" sz="600">
                <a:highlight>
                  <a:srgbClr val="FFFFFF"/>
                </a:highlight>
              </a:rPr>
              <a:t>If you don't know your sign-in URL, contact your </a:t>
            </a:r>
            <a:r>
              <a:rPr lang="en" sz="600">
                <a:highlight>
                  <a:srgbClr val="FFFFFF"/>
                </a:highlight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help desk</a:t>
            </a:r>
            <a:r>
              <a:rPr lang="en" sz="600">
                <a:highlight>
                  <a:srgbClr val="FFFFFF"/>
                </a:highlight>
              </a:rPr>
              <a:t>.</a:t>
            </a:r>
            <a:endParaRPr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39" name="Google Shape;239;g26e0ee0f8a0_1_22"/>
          <p:cNvSpPr txBox="1"/>
          <p:nvPr>
            <p:ph idx="6" type="body"/>
          </p:nvPr>
        </p:nvSpPr>
        <p:spPr>
          <a:xfrm>
            <a:off x="2783975" y="988425"/>
            <a:ext cx="1722600" cy="7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 Okta Verify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>
                <a:highlight>
                  <a:srgbClr val="FFFFFF"/>
                </a:highlight>
              </a:rPr>
              <a:t>Based on your organization’s configuration of Okta,  either you have to set up multi factor authentication or security methods. 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>
                <a:highlight>
                  <a:srgbClr val="FFFFFF"/>
                </a:highlight>
              </a:rPr>
              <a:t>Select </a:t>
            </a:r>
            <a:r>
              <a:rPr b="1" lang="en" sz="600">
                <a:highlight>
                  <a:srgbClr val="FFFFFF"/>
                </a:highlight>
              </a:rPr>
              <a:t>Set up</a:t>
            </a:r>
            <a:r>
              <a:rPr lang="en" sz="600">
                <a:highlight>
                  <a:srgbClr val="FFFFFF"/>
                </a:highlight>
              </a:rPr>
              <a:t>. The screen displays the QR code. 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40" name="Google Shape;240;g26e0ee0f8a0_1_22"/>
          <p:cNvSpPr txBox="1"/>
          <p:nvPr>
            <p:ph idx="7" type="body"/>
          </p:nvPr>
        </p:nvSpPr>
        <p:spPr>
          <a:xfrm>
            <a:off x="4922400" y="988425"/>
            <a:ext cx="17226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Scan the QR code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Scan the QR code using  the camera on your iOS device. If your device cannot scan the barcode, you have an option to set up using your email address. </a:t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241" name="Google Shape;241;g26e0ee0f8a0_1_22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Android (Option 1: QR Code)</a:t>
            </a:r>
            <a:endParaRPr/>
          </a:p>
        </p:txBody>
      </p:sp>
      <p:sp>
        <p:nvSpPr>
          <p:cNvPr id="242" name="Google Shape;242;g26e0ee0f8a0_1_22"/>
          <p:cNvSpPr txBox="1"/>
          <p:nvPr>
            <p:ph idx="8" type="body"/>
          </p:nvPr>
        </p:nvSpPr>
        <p:spPr>
          <a:xfrm>
            <a:off x="7060825" y="988425"/>
            <a:ext cx="1722600" cy="8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Registration is complete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Once the scan is complete, the screen displays a couple of screens with information. </a:t>
            </a:r>
            <a:endParaRPr sz="6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</a:t>
            </a:r>
            <a:r>
              <a:rPr lang="en" sz="600"/>
              <a:t> </a:t>
            </a:r>
            <a:r>
              <a:rPr b="1" lang="en" sz="600"/>
              <a:t>Next</a:t>
            </a:r>
            <a:r>
              <a:rPr lang="en" sz="600"/>
              <a:t> until it displays </a:t>
            </a:r>
            <a:r>
              <a:rPr b="1" lang="en" sz="600"/>
              <a:t>Account Ad</a:t>
            </a:r>
            <a:r>
              <a:rPr b="1" lang="en" sz="600"/>
              <a:t>ded</a:t>
            </a:r>
            <a:r>
              <a:rPr lang="en" sz="600"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.</a:t>
            </a:r>
            <a:r>
              <a:rPr lang="en" sz="600"/>
              <a:t> </a:t>
            </a:r>
            <a:endParaRPr sz="600"/>
          </a:p>
          <a:p>
            <a:pPr indent="-1524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Done</a:t>
            </a:r>
            <a:r>
              <a:rPr lang="en" sz="600"/>
              <a:t>.  </a:t>
            </a:r>
            <a:endParaRPr sz="600"/>
          </a:p>
        </p:txBody>
      </p:sp>
      <p:sp>
        <p:nvSpPr>
          <p:cNvPr id="243" name="Google Shape;243;g26e0ee0f8a0_1_22"/>
          <p:cNvSpPr txBox="1"/>
          <p:nvPr>
            <p:ph idx="9" type="subTitle"/>
          </p:nvPr>
        </p:nvSpPr>
        <p:spPr>
          <a:xfrm>
            <a:off x="371475" y="516450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Use the following steps to continue configuring your Okta Verify using the QR code.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244" name="Google Shape;244;g26e0ee0f8a0_1_22"/>
          <p:cNvSpPr txBox="1"/>
          <p:nvPr/>
        </p:nvSpPr>
        <p:spPr>
          <a:xfrm>
            <a:off x="2428063" y="1000876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06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45" name="Google Shape;245;g26e0ee0f8a0_1_22"/>
          <p:cNvSpPr txBox="1"/>
          <p:nvPr/>
        </p:nvSpPr>
        <p:spPr>
          <a:xfrm>
            <a:off x="284125" y="1013425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46" name="Google Shape;246;g26e0ee0f8a0_1_22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07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47" name="Google Shape;247;g26e0ee0f8a0_1_22"/>
          <p:cNvSpPr txBox="1"/>
          <p:nvPr/>
        </p:nvSpPr>
        <p:spPr>
          <a:xfrm>
            <a:off x="6642425" y="988425"/>
            <a:ext cx="469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08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248" name="Google Shape;248;g26e0ee0f8a0_1_2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7359" r="7367" t="0"/>
          <a:stretch/>
        </p:blipFill>
        <p:spPr>
          <a:xfrm>
            <a:off x="6796525" y="1970775"/>
            <a:ext cx="2082000" cy="2545800"/>
          </a:xfrm>
          <a:prstGeom prst="roundRect">
            <a:avLst>
              <a:gd fmla="val 4307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49" name="Google Shape;249;g26e0ee0f8a0_1_22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10986" l="0" r="0" t="10986"/>
          <a:stretch/>
        </p:blipFill>
        <p:spPr>
          <a:xfrm>
            <a:off x="284125" y="2020763"/>
            <a:ext cx="2082000" cy="2521200"/>
          </a:xfrm>
          <a:prstGeom prst="roundRect">
            <a:avLst>
              <a:gd fmla="val 4637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g26e0ee0f8a0_1_3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805" r="7813" t="0"/>
          <a:stretch/>
        </p:blipFill>
        <p:spPr>
          <a:xfrm>
            <a:off x="2502525" y="1995700"/>
            <a:ext cx="2004300" cy="2545800"/>
          </a:xfrm>
          <a:prstGeom prst="roundRect">
            <a:avLst>
              <a:gd fmla="val 16667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5" name="Google Shape;255;g26e0ee0f8a0_1_38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7213" l="0" r="0" t="7213"/>
          <a:stretch/>
        </p:blipFill>
        <p:spPr>
          <a:xfrm>
            <a:off x="4607913" y="1995700"/>
            <a:ext cx="2082000" cy="2545800"/>
          </a:xfrm>
          <a:prstGeom prst="roundRect">
            <a:avLst>
              <a:gd fmla="val 6461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6" name="Google Shape;256;g26e0ee0f8a0_1_38"/>
          <p:cNvSpPr txBox="1"/>
          <p:nvPr>
            <p:ph idx="1" type="body"/>
          </p:nvPr>
        </p:nvSpPr>
        <p:spPr>
          <a:xfrm>
            <a:off x="645550" y="988425"/>
            <a:ext cx="17226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Log into your Okta org</a:t>
            </a:r>
            <a:endParaRPr sz="1100"/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>
                <a:highlight>
                  <a:srgbClr val="FFFFFF"/>
                </a:highlight>
              </a:rPr>
              <a:t>Access your desktop and open your </a:t>
            </a:r>
            <a:r>
              <a:rPr b="1" lang="en" sz="600">
                <a:highlight>
                  <a:srgbClr val="FFFFFF"/>
                </a:highlight>
                <a:extLst>
                  <a:ext uri="http://customooxmlschemas.google.com/">
                    <go:slidesCustomData xmlns:go="http://customooxmlschemas.google.com/" textRoundtripDataId="7"/>
                  </a:ext>
                </a:extLst>
              </a:rPr>
              <a:t>Welcome email </a:t>
            </a:r>
            <a:r>
              <a:rPr lang="en" sz="600">
                <a:highlight>
                  <a:srgbClr val="FFFFFF"/>
                </a:highlight>
              </a:rPr>
              <a:t>in a web browser and select your organization's sign-in URL. </a:t>
            </a:r>
            <a:endParaRPr sz="600">
              <a:highlight>
                <a:srgbClr val="FFFFFF"/>
              </a:highlight>
            </a:endParaRPr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Log into your Okta org with your user name and password. </a:t>
            </a:r>
            <a:endParaRPr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57" name="Google Shape;257;g26e0ee0f8a0_1_38"/>
          <p:cNvSpPr txBox="1"/>
          <p:nvPr>
            <p:ph idx="6" type="body"/>
          </p:nvPr>
        </p:nvSpPr>
        <p:spPr>
          <a:xfrm>
            <a:off x="2754013" y="988425"/>
            <a:ext cx="1752600" cy="9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 Okta Verify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>
                <a:highlight>
                  <a:srgbClr val="FFFFFF"/>
                </a:highlight>
              </a:rPr>
              <a:t>Based on your organization’s configuration of Okta,  either you have to set up multi factor authentication or security methods. Select </a:t>
            </a:r>
            <a:r>
              <a:rPr b="1" lang="en" sz="600">
                <a:highlight>
                  <a:srgbClr val="FFFFFF"/>
                </a:highlight>
              </a:rPr>
              <a:t>Setup</a:t>
            </a:r>
            <a:r>
              <a:rPr lang="en" sz="600">
                <a:highlight>
                  <a:srgbClr val="FFFFFF"/>
                </a:highlight>
              </a:rPr>
              <a:t>. The screen displays the QR code. </a:t>
            </a:r>
            <a:br>
              <a:rPr lang="en" sz="600">
                <a:highlight>
                  <a:srgbClr val="FFFFFF"/>
                </a:highlight>
              </a:rPr>
            </a:br>
            <a:r>
              <a:rPr lang="en" sz="600">
                <a:highlight>
                  <a:srgbClr val="FFFFFF"/>
                </a:highlight>
              </a:rPr>
              <a:t>Select </a:t>
            </a:r>
            <a:r>
              <a:rPr b="1" lang="en" sz="600">
                <a:highlight>
                  <a:srgbClr val="FFFFFF"/>
                </a:highlight>
              </a:rPr>
              <a:t>Can’t Scan</a:t>
            </a:r>
            <a:r>
              <a:rPr lang="en" sz="600">
                <a:highlight>
                  <a:srgbClr val="FFFFFF"/>
                </a:highlight>
              </a:rPr>
              <a:t>.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258" name="Google Shape;258;g26e0ee0f8a0_1_38"/>
          <p:cNvSpPr txBox="1"/>
          <p:nvPr>
            <p:ph idx="7" type="body"/>
          </p:nvPr>
        </p:nvSpPr>
        <p:spPr>
          <a:xfrm>
            <a:off x="4922400" y="988425"/>
            <a:ext cx="1722600" cy="7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Enter email address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Enter your email address that you can access from your mobile device and select </a:t>
            </a:r>
            <a:r>
              <a:rPr b="1" lang="en" sz="600">
                <a:solidFill>
                  <a:srgbClr val="000000"/>
                </a:solidFill>
              </a:rPr>
              <a:t>Send me the setup link. </a:t>
            </a:r>
            <a:endParaRPr b="1"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259" name="Google Shape;259;g26e0ee0f8a0_1_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Android (Option 2: Email)</a:t>
            </a:r>
            <a:endParaRPr/>
          </a:p>
        </p:txBody>
      </p:sp>
      <p:sp>
        <p:nvSpPr>
          <p:cNvPr id="260" name="Google Shape;260;g26e0ee0f8a0_1_38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Activate your </a:t>
            </a:r>
            <a:r>
              <a:rPr lang="en" sz="1100"/>
              <a:t>Okta Verify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An email is delivered to your email address.  Open the email on your mobile device.  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Activation</a:t>
            </a:r>
            <a:r>
              <a:rPr lang="en" sz="600">
                <a:solidFill>
                  <a:srgbClr val="000000"/>
                </a:solidFill>
              </a:rPr>
              <a:t> to register your Okta Verify app. </a:t>
            </a:r>
            <a:endParaRPr sz="600"/>
          </a:p>
        </p:txBody>
      </p:sp>
      <p:sp>
        <p:nvSpPr>
          <p:cNvPr id="261" name="Google Shape;261;g26e0ee0f8a0_1_38"/>
          <p:cNvSpPr txBox="1"/>
          <p:nvPr>
            <p:ph idx="9" type="subTitle"/>
          </p:nvPr>
        </p:nvSpPr>
        <p:spPr>
          <a:xfrm>
            <a:off x="371475" y="516450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Use the following steps to continue configuring your Okta Verify using email account.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262" name="Google Shape;262;g26e0ee0f8a0_1_38"/>
          <p:cNvSpPr txBox="1"/>
          <p:nvPr/>
        </p:nvSpPr>
        <p:spPr>
          <a:xfrm>
            <a:off x="2401175" y="1000888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06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63" name="Google Shape;263;g26e0ee0f8a0_1_38"/>
          <p:cNvSpPr txBox="1"/>
          <p:nvPr/>
        </p:nvSpPr>
        <p:spPr>
          <a:xfrm>
            <a:off x="284125" y="1013425"/>
            <a:ext cx="415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64" name="Google Shape;264;g26e0ee0f8a0_1_38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7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65" name="Google Shape;265;g26e0ee0f8a0_1_38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8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266" name="Google Shape;266;g26e0ee0f8a0_1_38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3660" l="0" r="0" t="3660"/>
          <a:stretch/>
        </p:blipFill>
        <p:spPr>
          <a:xfrm>
            <a:off x="2502525" y="1995700"/>
            <a:ext cx="2004300" cy="2545800"/>
          </a:xfrm>
          <a:prstGeom prst="roundRect">
            <a:avLst>
              <a:gd fmla="val 5564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7" name="Google Shape;267;g26e0ee0f8a0_1_38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7359" r="7367" t="0"/>
          <a:stretch/>
        </p:blipFill>
        <p:spPr>
          <a:xfrm>
            <a:off x="6791000" y="1970775"/>
            <a:ext cx="2082000" cy="2545800"/>
          </a:xfrm>
          <a:prstGeom prst="roundRect">
            <a:avLst>
              <a:gd fmla="val 4978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8" name="Google Shape;268;g26e0ee0f8a0_1_38"/>
          <p:cNvPicPr preferRelativeResize="0"/>
          <p:nvPr>
            <p:ph idx="2" type="pic"/>
          </p:nvPr>
        </p:nvPicPr>
        <p:blipFill rotWithShape="1">
          <a:blip r:embed="rId7">
            <a:alphaModFix/>
          </a:blip>
          <a:srcRect b="10986" l="0" r="0" t="10986"/>
          <a:stretch/>
        </p:blipFill>
        <p:spPr>
          <a:xfrm>
            <a:off x="319425" y="2020763"/>
            <a:ext cx="2082000" cy="2521200"/>
          </a:xfrm>
          <a:prstGeom prst="roundRect">
            <a:avLst>
              <a:gd fmla="val 591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6dce71ea85_0_141"/>
          <p:cNvSpPr txBox="1"/>
          <p:nvPr>
            <p:ph idx="4294967295" type="title"/>
          </p:nvPr>
        </p:nvSpPr>
        <p:spPr>
          <a:xfrm>
            <a:off x="284123" y="2748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What is </a:t>
            </a:r>
            <a:r>
              <a:rPr lang="en"/>
              <a:t>Okta</a:t>
            </a:r>
            <a:r>
              <a:rPr lang="en"/>
              <a:t> Verify?</a:t>
            </a:r>
            <a:endParaRPr/>
          </a:p>
        </p:txBody>
      </p:sp>
      <p:sp>
        <p:nvSpPr>
          <p:cNvPr id="77" name="Google Shape;77;g26dce71ea85_0_141"/>
          <p:cNvSpPr txBox="1"/>
          <p:nvPr>
            <p:ph idx="4294967295" type="subTitle"/>
          </p:nvPr>
        </p:nvSpPr>
        <p:spPr>
          <a:xfrm>
            <a:off x="368550" y="940650"/>
            <a:ext cx="8406900" cy="27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/>
              <a:t>Okta Verify is an app that helps protect your data, ensuring only you can access your app accounts.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/>
              <a:t>When you access apps protected by Okta, you select a security method to confirm your identity. By default, Okta provides the following security methods for Okta Verify: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/>
              <a:t>A push notification sent to your device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/>
              <a:t>A temporary six-digit code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/>
              <a:t>Okta FastPass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lang="en" sz="1100"/>
              <a:t>An organization's admin can configure any or all combinations of available security methods for employees to authenticate using Okta Verify. 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6e0ee0f8a0_1_125"/>
          <p:cNvSpPr txBox="1"/>
          <p:nvPr>
            <p:ph idx="4294967295" type="title"/>
          </p:nvPr>
        </p:nvSpPr>
        <p:spPr>
          <a:xfrm>
            <a:off x="0" y="2200225"/>
            <a:ext cx="91440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macOS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g24f48c78523_0_17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070" l="0" r="0" t="2061"/>
          <a:stretch/>
        </p:blipFill>
        <p:spPr>
          <a:xfrm>
            <a:off x="364331" y="1919494"/>
            <a:ext cx="2004300" cy="2545800"/>
          </a:xfrm>
          <a:prstGeom prst="roundRect">
            <a:avLst>
              <a:gd fmla="val 10946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8" name="Google Shape;88;g24f48c78523_0_174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484" l="0" r="0" t="1475"/>
          <a:stretch/>
        </p:blipFill>
        <p:spPr>
          <a:xfrm>
            <a:off x="2502517" y="1919494"/>
            <a:ext cx="2004300" cy="2545800"/>
          </a:xfrm>
          <a:prstGeom prst="roundRect">
            <a:avLst>
              <a:gd fmla="val 11896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9" name="Google Shape;89;g24f48c78523_0_174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2149" r="12149" t="0"/>
          <a:stretch/>
        </p:blipFill>
        <p:spPr>
          <a:xfrm>
            <a:off x="4648208" y="1944593"/>
            <a:ext cx="2004300" cy="2545800"/>
          </a:xfrm>
          <a:prstGeom prst="roundRect">
            <a:avLst>
              <a:gd fmla="val 909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0" name="Google Shape;90;g24f48c78523_0_1740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Access your Okta org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In your preferred browser, enter </a:t>
            </a:r>
            <a:r>
              <a:rPr i="1" lang="en" sz="600"/>
              <a:t>&lt;okta org URL&gt;</a:t>
            </a:r>
            <a:r>
              <a:rPr lang="en" sz="600"/>
              <a:t> and select </a:t>
            </a:r>
            <a:r>
              <a:rPr b="1" lang="en" sz="600"/>
              <a:t>Sign in with Okta Fastpass</a:t>
            </a:r>
            <a:r>
              <a:rPr lang="en" sz="600"/>
              <a:t>. </a:t>
            </a:r>
            <a:endParaRPr sz="600"/>
          </a:p>
        </p:txBody>
      </p:sp>
      <p:sp>
        <p:nvSpPr>
          <p:cNvPr id="91" name="Google Shape;91;g24f48c78523_0_1740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Install Okta Verify </a:t>
            </a:r>
            <a:endParaRPr sz="1100"/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Download here </a:t>
            </a:r>
            <a:r>
              <a:rPr lang="en" sz="600">
                <a:solidFill>
                  <a:srgbClr val="000000"/>
                </a:solidFill>
              </a:rPr>
              <a:t>to install. </a:t>
            </a:r>
            <a:endParaRPr sz="600">
              <a:solidFill>
                <a:srgbClr val="000000"/>
              </a:solidFill>
            </a:endParaRPr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Select</a:t>
            </a:r>
            <a:r>
              <a:rPr lang="en" sz="600">
                <a:solidFill>
                  <a:srgbClr val="000000"/>
                </a:solidFill>
              </a:rPr>
              <a:t> </a:t>
            </a:r>
            <a:r>
              <a:rPr b="1" lang="en" sz="600">
                <a:solidFill>
                  <a:srgbClr val="000000"/>
                </a:solidFill>
              </a:rPr>
              <a:t>Launch Okta Verify</a:t>
            </a:r>
            <a:r>
              <a:rPr lang="en" sz="600">
                <a:solidFill>
                  <a:srgbClr val="000000"/>
                </a:solidFill>
              </a:rPr>
              <a:t> after completing the installation. </a:t>
            </a:r>
            <a:endParaRPr sz="600"/>
          </a:p>
        </p:txBody>
      </p:sp>
      <p:sp>
        <p:nvSpPr>
          <p:cNvPr id="92" name="Google Shape;92;g24f48c78523_0_1740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 </a:t>
            </a:r>
            <a:r>
              <a:rPr lang="en" sz="1100"/>
              <a:t>Okta Verify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Select </a:t>
            </a:r>
            <a:r>
              <a:rPr b="1"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Get Started, </a:t>
            </a: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then </a:t>
            </a:r>
            <a:r>
              <a:rPr b="1"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Next</a:t>
            </a: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A new browser tab opens. </a:t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93" name="Google Shape;93;g24f48c78523_0_1740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macOS (v 10.15 or later)</a:t>
            </a:r>
            <a:endParaRPr/>
          </a:p>
        </p:txBody>
      </p:sp>
      <p:pic>
        <p:nvPicPr>
          <p:cNvPr id="94" name="Google Shape;94;g24f48c78523_0_1740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8271" r="8263" t="0"/>
          <a:stretch/>
        </p:blipFill>
        <p:spPr>
          <a:xfrm>
            <a:off x="6774103" y="1919493"/>
            <a:ext cx="2004300" cy="2545800"/>
          </a:xfrm>
          <a:prstGeom prst="roundRect">
            <a:avLst>
              <a:gd fmla="val 1023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5" name="Google Shape;95;g24f48c78523_0_1740"/>
          <p:cNvSpPr txBox="1"/>
          <p:nvPr>
            <p:ph idx="8" type="body"/>
          </p:nvPr>
        </p:nvSpPr>
        <p:spPr>
          <a:xfrm>
            <a:off x="7060825" y="988425"/>
            <a:ext cx="1722600" cy="7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</a:t>
            </a:r>
            <a:r>
              <a:rPr lang="en" sz="1100"/>
              <a:t> Okta Verify </a:t>
            </a:r>
            <a:endParaRPr sz="1100"/>
          </a:p>
          <a:p>
            <a:pPr indent="-15240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In the new browser tab, specify your user name and select </a:t>
            </a:r>
            <a:r>
              <a:rPr b="1" lang="en" sz="600">
                <a:solidFill>
                  <a:srgbClr val="000000"/>
                </a:solidFill>
              </a:rPr>
              <a:t>Next</a:t>
            </a:r>
            <a:r>
              <a:rPr lang="en" sz="600">
                <a:solidFill>
                  <a:srgbClr val="000000"/>
                </a:solidFill>
              </a:rPr>
              <a:t>. The screen displays a password prompt. </a:t>
            </a:r>
            <a:endParaRPr sz="600">
              <a:solidFill>
                <a:srgbClr val="000000"/>
              </a:solidFill>
            </a:endParaRPr>
          </a:p>
          <a:p>
            <a:pPr indent="-15240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Specify your password and select </a:t>
            </a:r>
            <a:r>
              <a:rPr b="1" lang="en" sz="600">
                <a:solidFill>
                  <a:srgbClr val="000000"/>
                </a:solidFill>
              </a:rPr>
              <a:t>Verify</a:t>
            </a:r>
            <a:r>
              <a:rPr lang="en" sz="600">
                <a:solidFill>
                  <a:srgbClr val="000000"/>
                </a:solidFill>
              </a:rPr>
              <a:t>. </a:t>
            </a:r>
            <a:endParaRPr b="1"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96" name="Google Shape;96;g24f48c78523_0_1740"/>
          <p:cNvSpPr txBox="1"/>
          <p:nvPr>
            <p:ph idx="9" type="subTitle"/>
          </p:nvPr>
        </p:nvSpPr>
        <p:spPr>
          <a:xfrm>
            <a:off x="371475" y="516450"/>
            <a:ext cx="8406900" cy="3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details how to install and set up Okta Verify on your macOS desktop.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  </a:t>
            </a:r>
            <a:r>
              <a:rPr lang="en" sz="1100">
                <a:solidFill>
                  <a:srgbClr val="000000"/>
                </a:solidFill>
              </a:rPr>
              <a:t>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97" name="Google Shape;97;g24f48c78523_0_1740"/>
          <p:cNvSpPr txBox="1"/>
          <p:nvPr/>
        </p:nvSpPr>
        <p:spPr>
          <a:xfrm>
            <a:off x="244217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8" name="Google Shape;98;g24f48c78523_0_1740"/>
          <p:cNvSpPr txBox="1"/>
          <p:nvPr/>
        </p:nvSpPr>
        <p:spPr>
          <a:xfrm>
            <a:off x="30385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9" name="Google Shape;99;g24f48c78523_0_1740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0" name="Google Shape;100;g24f48c78523_0_1740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g26e0ee0f8a0_1_18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847" r="13840" t="0"/>
          <a:stretch/>
        </p:blipFill>
        <p:spPr>
          <a:xfrm>
            <a:off x="2269331" y="1843294"/>
            <a:ext cx="2004300" cy="2545800"/>
          </a:xfrm>
          <a:prstGeom prst="roundRect">
            <a:avLst>
              <a:gd fmla="val 1212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06" name="Google Shape;106;g26e0ee0f8a0_1_185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Enable TouchID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Enable TouchID </a:t>
            </a:r>
            <a:r>
              <a:rPr lang="en" sz="600">
                <a:solidFill>
                  <a:srgbClr val="000000"/>
                </a:solidFill>
              </a:rPr>
              <a:t>to allow Okta Verify to use your Mac’s Touch ID capabilities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07" name="Google Shape;107;g26e0ee0f8a0_1_185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Setup is complete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You can now log into Okta using Okta Verify. 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8" name="Google Shape;108;g26e0ee0f8a0_1_185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macOS (v 10.15 or later)</a:t>
            </a:r>
            <a:endParaRPr/>
          </a:p>
        </p:txBody>
      </p:sp>
      <p:sp>
        <p:nvSpPr>
          <p:cNvPr id="109" name="Google Shape;109;g26e0ee0f8a0_1_185"/>
          <p:cNvSpPr txBox="1"/>
          <p:nvPr>
            <p:ph idx="5" type="subTitle"/>
          </p:nvPr>
        </p:nvSpPr>
        <p:spPr>
          <a:xfrm>
            <a:off x="371475" y="516450"/>
            <a:ext cx="8412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details how to install and set up Okta Verify </a:t>
            </a:r>
            <a:r>
              <a:rPr lang="en" sz="1100">
                <a:solidFill>
                  <a:srgbClr val="000000"/>
                </a:solidFill>
              </a:rPr>
              <a:t>on your macOS desktop. </a:t>
            </a:r>
            <a:r>
              <a:rPr lang="en" sz="1100">
                <a:solidFill>
                  <a:srgbClr val="000000"/>
                </a:solidFill>
              </a:rPr>
              <a:t>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110" name="Google Shape;110;g26e0ee0f8a0_1_185"/>
          <p:cNvSpPr txBox="1"/>
          <p:nvPr/>
        </p:nvSpPr>
        <p:spPr>
          <a:xfrm>
            <a:off x="244217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1" name="Google Shape;111;g26e0ee0f8a0_1_185"/>
          <p:cNvSpPr txBox="1"/>
          <p:nvPr/>
        </p:nvSpPr>
        <p:spPr>
          <a:xfrm>
            <a:off x="30385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12" name="Google Shape;112;g26e0ee0f8a0_1_18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503" r="1512" t="0"/>
          <a:stretch/>
        </p:blipFill>
        <p:spPr>
          <a:xfrm>
            <a:off x="4548131" y="1843294"/>
            <a:ext cx="2004300" cy="2545800"/>
          </a:xfrm>
          <a:prstGeom prst="roundRect">
            <a:avLst>
              <a:gd fmla="val 8591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13" name="Google Shape;113;g26e0ee0f8a0_1_185"/>
          <p:cNvSpPr txBox="1"/>
          <p:nvPr/>
        </p:nvSpPr>
        <p:spPr>
          <a:xfrm>
            <a:off x="4580500" y="101343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06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6e0ee0f8a0_1_204"/>
          <p:cNvSpPr txBox="1"/>
          <p:nvPr>
            <p:ph idx="4294967295" type="title"/>
          </p:nvPr>
        </p:nvSpPr>
        <p:spPr>
          <a:xfrm>
            <a:off x="0" y="2200225"/>
            <a:ext cx="91440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Microsoft Windows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26e0ee0f8a0_1_2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070" l="0" r="0" t="2061"/>
          <a:stretch/>
        </p:blipFill>
        <p:spPr>
          <a:xfrm>
            <a:off x="303856" y="1868394"/>
            <a:ext cx="2004300" cy="2545800"/>
          </a:xfrm>
          <a:prstGeom prst="roundRect">
            <a:avLst>
              <a:gd fmla="val 7570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24" name="Google Shape;124;g26e0ee0f8a0_1_2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484" l="0" r="0" t="1475"/>
          <a:stretch/>
        </p:blipFill>
        <p:spPr>
          <a:xfrm>
            <a:off x="2502517" y="1843294"/>
            <a:ext cx="2004300" cy="2545800"/>
          </a:xfrm>
          <a:prstGeom prst="roundRect">
            <a:avLst>
              <a:gd fmla="val 6831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25" name="Google Shape;125;g26e0ee0f8a0_1_23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2149" r="12149" t="0"/>
          <a:stretch/>
        </p:blipFill>
        <p:spPr>
          <a:xfrm>
            <a:off x="4638308" y="1868393"/>
            <a:ext cx="2004300" cy="2545800"/>
          </a:xfrm>
          <a:prstGeom prst="roundRect">
            <a:avLst>
              <a:gd fmla="val 7410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26" name="Google Shape;126;g26e0ee0f8a0_1_238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Access your Okta org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In your preferred browser, enter </a:t>
            </a:r>
            <a:r>
              <a:rPr i="1" lang="en" sz="600"/>
              <a:t>&lt;okta org URL&gt;</a:t>
            </a:r>
            <a:r>
              <a:rPr lang="en" sz="600"/>
              <a:t> and select </a:t>
            </a:r>
            <a:r>
              <a:rPr b="1" lang="en" sz="600"/>
              <a:t>Sign in with Okta Fastpass</a:t>
            </a:r>
            <a:r>
              <a:rPr lang="en" sz="600"/>
              <a:t>. </a:t>
            </a:r>
            <a:endParaRPr sz="600"/>
          </a:p>
        </p:txBody>
      </p:sp>
      <p:sp>
        <p:nvSpPr>
          <p:cNvPr id="127" name="Google Shape;127;g26e0ee0f8a0_1_238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Install Okta Verify </a:t>
            </a:r>
            <a:endParaRPr sz="1100"/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Select</a:t>
            </a:r>
            <a:r>
              <a:rPr lang="en" sz="600">
                <a:solidFill>
                  <a:srgbClr val="000000"/>
                </a:solidFill>
              </a:rPr>
              <a:t> </a:t>
            </a:r>
            <a:r>
              <a:rPr b="1" lang="en" sz="600">
                <a:solidFill>
                  <a:srgbClr val="000000"/>
                </a:solidFill>
              </a:rPr>
              <a:t>Download here </a:t>
            </a:r>
            <a:r>
              <a:rPr lang="en" sz="600">
                <a:solidFill>
                  <a:srgbClr val="000000"/>
                </a:solidFill>
              </a:rPr>
              <a:t>to install. </a:t>
            </a:r>
            <a:endParaRPr sz="600">
              <a:solidFill>
                <a:srgbClr val="000000"/>
              </a:solidFill>
            </a:endParaRPr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Launch Okta Verify</a:t>
            </a:r>
            <a:r>
              <a:rPr lang="en" sz="600">
                <a:solidFill>
                  <a:srgbClr val="000000"/>
                </a:solidFill>
              </a:rPr>
              <a:t> when installed. </a:t>
            </a:r>
            <a:endParaRPr sz="600"/>
          </a:p>
        </p:txBody>
      </p:sp>
      <p:sp>
        <p:nvSpPr>
          <p:cNvPr id="128" name="Google Shape;128;g26e0ee0f8a0_1_238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</a:t>
            </a:r>
            <a:r>
              <a:rPr lang="en" sz="1100"/>
              <a:t> Okta Verify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Select</a:t>
            </a:r>
            <a:r>
              <a:rPr lang="en" sz="600">
                <a:solidFill>
                  <a:srgbClr val="000000"/>
                </a:solidFill>
              </a:rPr>
              <a:t> </a:t>
            </a:r>
            <a:r>
              <a:rPr b="1" lang="en" sz="600">
                <a:solidFill>
                  <a:srgbClr val="000000"/>
                </a:solidFill>
              </a:rPr>
              <a:t>Get Started, </a:t>
            </a:r>
            <a:r>
              <a:rPr lang="en" sz="600">
                <a:solidFill>
                  <a:srgbClr val="000000"/>
                </a:solidFill>
              </a:rPr>
              <a:t>then </a:t>
            </a:r>
            <a:r>
              <a:rPr b="1" lang="en" sz="600">
                <a:solidFill>
                  <a:srgbClr val="000000"/>
                </a:solidFill>
              </a:rPr>
              <a:t>Next</a:t>
            </a:r>
            <a:r>
              <a:rPr lang="en" sz="600">
                <a:solidFill>
                  <a:srgbClr val="000000"/>
                </a:solidFill>
              </a:rPr>
              <a:t>. A new browser tab opens. 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29" name="Google Shape;129;g26e0ee0f8a0_1_2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Windows</a:t>
            </a:r>
            <a:endParaRPr/>
          </a:p>
        </p:txBody>
      </p:sp>
      <p:pic>
        <p:nvPicPr>
          <p:cNvPr id="130" name="Google Shape;130;g26e0ee0f8a0_1_238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8271" r="8263" t="0"/>
          <a:stretch/>
        </p:blipFill>
        <p:spPr>
          <a:xfrm>
            <a:off x="6774078" y="1868393"/>
            <a:ext cx="2004300" cy="2545800"/>
          </a:xfrm>
          <a:prstGeom prst="roundRect">
            <a:avLst>
              <a:gd fmla="val 7282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31" name="Google Shape;131;g26e0ee0f8a0_1_238"/>
          <p:cNvSpPr txBox="1"/>
          <p:nvPr>
            <p:ph idx="8" type="body"/>
          </p:nvPr>
        </p:nvSpPr>
        <p:spPr>
          <a:xfrm>
            <a:off x="7060825" y="988425"/>
            <a:ext cx="1722600" cy="7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 up</a:t>
            </a:r>
            <a:r>
              <a:rPr lang="en" sz="1100"/>
              <a:t> Okta Verify </a:t>
            </a:r>
            <a:endParaRPr sz="1100"/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In the new browser tab, specify your user name and select </a:t>
            </a:r>
            <a:r>
              <a:rPr b="1" lang="en" sz="600">
                <a:solidFill>
                  <a:srgbClr val="000000"/>
                </a:solidFill>
              </a:rPr>
              <a:t>Next</a:t>
            </a:r>
            <a:r>
              <a:rPr lang="en" sz="600">
                <a:solidFill>
                  <a:srgbClr val="000000"/>
                </a:solidFill>
              </a:rPr>
              <a:t>. The screen displays a password prompt. </a:t>
            </a:r>
            <a:endParaRPr sz="600">
              <a:solidFill>
                <a:srgbClr val="000000"/>
              </a:solidFill>
            </a:endParaRPr>
          </a:p>
          <a:p>
            <a:pPr indent="-1524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Specify your password and select </a:t>
            </a:r>
            <a:r>
              <a:rPr b="1" lang="en" sz="600">
                <a:solidFill>
                  <a:srgbClr val="000000"/>
                </a:solidFill>
              </a:rPr>
              <a:t>Next</a:t>
            </a:r>
            <a:r>
              <a:rPr lang="en" sz="600">
                <a:solidFill>
                  <a:srgbClr val="000000"/>
                </a:solidFill>
              </a:rPr>
              <a:t>. </a:t>
            </a:r>
            <a:endParaRPr b="1"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132" name="Google Shape;132;g26e0ee0f8a0_1_238"/>
          <p:cNvSpPr txBox="1"/>
          <p:nvPr>
            <p:ph idx="9" type="subTitle"/>
          </p:nvPr>
        </p:nvSpPr>
        <p:spPr>
          <a:xfrm>
            <a:off x="371475" y="516450"/>
            <a:ext cx="84069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details how to install and set up Okta Verify on your Windows desktop.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133" name="Google Shape;133;g26e0ee0f8a0_1_238"/>
          <p:cNvSpPr txBox="1"/>
          <p:nvPr/>
        </p:nvSpPr>
        <p:spPr>
          <a:xfrm>
            <a:off x="244217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4" name="Google Shape;134;g26e0ee0f8a0_1_238"/>
          <p:cNvSpPr txBox="1"/>
          <p:nvPr/>
        </p:nvSpPr>
        <p:spPr>
          <a:xfrm>
            <a:off x="30385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5" name="Google Shape;135;g26e0ee0f8a0_1_238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6" name="Google Shape;136;g26e0ee0f8a0_1_238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g26e0ee0f8a0_1_25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648" r="20642" t="0"/>
          <a:stretch/>
        </p:blipFill>
        <p:spPr>
          <a:xfrm>
            <a:off x="2442181" y="1818369"/>
            <a:ext cx="2004300" cy="2545800"/>
          </a:xfrm>
          <a:prstGeom prst="roundRect">
            <a:avLst>
              <a:gd fmla="val 6215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2" name="Google Shape;142;g26e0ee0f8a0_1_255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Enable Windows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Select</a:t>
            </a:r>
            <a:r>
              <a:rPr lang="en" sz="600">
                <a:solidFill>
                  <a:srgbClr val="000000"/>
                </a:solidFill>
              </a:rPr>
              <a:t> </a:t>
            </a:r>
            <a:r>
              <a:rPr b="1" lang="en" sz="600">
                <a:solidFill>
                  <a:srgbClr val="000000"/>
                </a:solidFill>
              </a:rPr>
              <a:t>Enable </a:t>
            </a:r>
            <a:r>
              <a:rPr lang="en" sz="600">
                <a:solidFill>
                  <a:srgbClr val="000000"/>
                </a:solidFill>
              </a:rPr>
              <a:t>to allow Okta Verify to use your Mac’s Touch ID capabilities.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143" name="Google Shape;143;g26e0ee0f8a0_1_255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Setup </a:t>
            </a:r>
            <a:r>
              <a:rPr lang="en" sz="1100"/>
              <a:t>is complete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You can now use the </a:t>
            </a:r>
            <a:r>
              <a:rPr b="1" lang="en" sz="600">
                <a:solidFill>
                  <a:srgbClr val="000000"/>
                </a:solidFill>
              </a:rPr>
              <a:t>Sign in with Okta FastPass</a:t>
            </a:r>
            <a:r>
              <a:rPr lang="en" sz="600">
                <a:solidFill>
                  <a:srgbClr val="000000"/>
                </a:solidFill>
              </a:rPr>
              <a:t> option to log into Okta using Okta Verify. </a:t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4" name="Google Shape;144;g26e0ee0f8a0_1_255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Windows </a:t>
            </a:r>
            <a:endParaRPr/>
          </a:p>
        </p:txBody>
      </p:sp>
      <p:sp>
        <p:nvSpPr>
          <p:cNvPr id="145" name="Google Shape;145;g26e0ee0f8a0_1_255"/>
          <p:cNvSpPr txBox="1"/>
          <p:nvPr>
            <p:ph idx="5" type="subTitle"/>
          </p:nvPr>
        </p:nvSpPr>
        <p:spPr>
          <a:xfrm>
            <a:off x="371475" y="516450"/>
            <a:ext cx="8412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details how to install and set up Okta Verify on your Windows desktop. </a:t>
            </a:r>
            <a:endParaRPr sz="1100"/>
          </a:p>
        </p:txBody>
      </p:sp>
      <p:sp>
        <p:nvSpPr>
          <p:cNvPr id="146" name="Google Shape;146;g26e0ee0f8a0_1_255"/>
          <p:cNvSpPr txBox="1"/>
          <p:nvPr/>
        </p:nvSpPr>
        <p:spPr>
          <a:xfrm>
            <a:off x="244217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7" name="Google Shape;147;g26e0ee0f8a0_1_255"/>
          <p:cNvSpPr txBox="1"/>
          <p:nvPr/>
        </p:nvSpPr>
        <p:spPr>
          <a:xfrm>
            <a:off x="30385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05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48" name="Google Shape;148;g26e0ee0f8a0_1_25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503" r="1512" t="0"/>
          <a:stretch/>
        </p:blipFill>
        <p:spPr>
          <a:xfrm>
            <a:off x="4580500" y="1790625"/>
            <a:ext cx="2004300" cy="2571000"/>
          </a:xfrm>
          <a:prstGeom prst="roundRect">
            <a:avLst>
              <a:gd fmla="val 773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9" name="Google Shape;149;g26e0ee0f8a0_1_255"/>
          <p:cNvSpPr txBox="1"/>
          <p:nvPr/>
        </p:nvSpPr>
        <p:spPr>
          <a:xfrm>
            <a:off x="4580500" y="97453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06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6e0ee0f8a0_1_120"/>
          <p:cNvSpPr txBox="1"/>
          <p:nvPr>
            <p:ph idx="4294967295" type="title"/>
          </p:nvPr>
        </p:nvSpPr>
        <p:spPr>
          <a:xfrm>
            <a:off x="0" y="2200225"/>
            <a:ext cx="91440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 up Okta Verify on iOS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UAT Quick Reference Template - 2023">
  <a:themeElements>
    <a:clrScheme name="Okta 2023">
      <a:dk1>
        <a:srgbClr val="191919"/>
      </a:dk1>
      <a:lt1>
        <a:srgbClr val="F6F1E7"/>
      </a:lt1>
      <a:dk2>
        <a:srgbClr val="3F59E3"/>
      </a:dk2>
      <a:lt2>
        <a:srgbClr val="FFFEFA"/>
      </a:lt2>
      <a:accent1>
        <a:srgbClr val="4CB7A3"/>
      </a:accent1>
      <a:accent2>
        <a:srgbClr val="EF9B05"/>
      </a:accent2>
      <a:accent3>
        <a:srgbClr val="E27133"/>
      </a:accent3>
      <a:accent4>
        <a:srgbClr val="149750"/>
      </a:accent4>
      <a:accent5>
        <a:srgbClr val="7549F2"/>
      </a:accent5>
      <a:accent6>
        <a:srgbClr val="E8DCC7"/>
      </a:accent6>
      <a:hlink>
        <a:srgbClr val="1A30A9"/>
      </a:hlink>
      <a:folHlink>
        <a:srgbClr val="B6C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