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</p:sldIdLst>
  <p:sldSz cy="5143500" cx="9144000"/>
  <p:notesSz cx="6858000" cy="9144000"/>
  <p:embeddedFontLst>
    <p:embeddedFont>
      <p:font typeface="Proxima Nova"/>
      <p:regular r:id="rId9"/>
      <p:bold r:id="rId10"/>
      <p:italic r:id="rId11"/>
      <p:boldItalic r:id="rId12"/>
    </p:embeddedFont>
    <p:embeddedFont>
      <p:font typeface="DM Sans"/>
      <p:regular r:id="rId13"/>
      <p:bold r:id="rId14"/>
      <p:italic r:id="rId15"/>
      <p:boldItalic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17" roundtripDataSignature="AMtx7mirhEZSHJBPxXC0A6HFnNnLIhldD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ProximaNova-italic.fntdata"/><Relationship Id="rId10" Type="http://schemas.openxmlformats.org/officeDocument/2006/relationships/font" Target="fonts/ProximaNova-bold.fntdata"/><Relationship Id="rId13" Type="http://schemas.openxmlformats.org/officeDocument/2006/relationships/font" Target="fonts/DMSans-regular.fntdata"/><Relationship Id="rId12" Type="http://schemas.openxmlformats.org/officeDocument/2006/relationships/font" Target="fonts/ProximaNova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ProximaNova-regular.fntdata"/><Relationship Id="rId15" Type="http://schemas.openxmlformats.org/officeDocument/2006/relationships/font" Target="fonts/DMSans-italic.fntdata"/><Relationship Id="rId14" Type="http://schemas.openxmlformats.org/officeDocument/2006/relationships/font" Target="fonts/DMSans-bold.fntdata"/><Relationship Id="rId17" Type="http://customschemas.google.com/relationships/presentationmetadata" Target="metadata"/><Relationship Id="rId16" Type="http://schemas.openxmlformats.org/officeDocument/2006/relationships/font" Target="fonts/DMSans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7976bc89c3_0_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7976bc89c3_0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26e0ee0f8a0_1_238:notes"/>
          <p:cNvSpPr/>
          <p:nvPr>
            <p:ph idx="2" type="sldImg"/>
          </p:nvPr>
        </p:nvSpPr>
        <p:spPr>
          <a:xfrm>
            <a:off x="1143225" y="685800"/>
            <a:ext cx="4572300" cy="3429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" name="Google Shape;66;g26e0ee0f8a0_1_2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794f1efedf_0_0:notes"/>
          <p:cNvSpPr/>
          <p:nvPr>
            <p:ph idx="2" type="sldImg"/>
          </p:nvPr>
        </p:nvSpPr>
        <p:spPr>
          <a:xfrm>
            <a:off x="1143225" y="685800"/>
            <a:ext cx="4572300" cy="3429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2" name="Google Shape;82;g2794f1efed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g24f48c78523_1_0"/>
          <p:cNvSpPr txBox="1"/>
          <p:nvPr/>
        </p:nvSpPr>
        <p:spPr>
          <a:xfrm>
            <a:off x="365650" y="4729100"/>
            <a:ext cx="8540100" cy="24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DM Sans"/>
              <a:ea typeface="DM Sans"/>
              <a:cs typeface="DM Sans"/>
              <a:sym typeface="DM Sans"/>
            </a:endParaRPr>
          </a:p>
        </p:txBody>
      </p:sp>
      <p:pic>
        <p:nvPicPr>
          <p:cNvPr descr="A picture containing engine&#10;&#10;Description automatically generated" id="13" name="Google Shape;13;g24f48c78523_1_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68120" y="4772470"/>
            <a:ext cx="187024" cy="1870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hape&#10;&#10;Description automatically generated with medium confidence" id="14" name="Google Shape;14;g24f48c78523_1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33739" y="4802853"/>
            <a:ext cx="336042" cy="12321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g24f48c78523_1_0"/>
          <p:cNvSpPr txBox="1"/>
          <p:nvPr/>
        </p:nvSpPr>
        <p:spPr>
          <a:xfrm>
            <a:off x="633775" y="4719738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© Okta and/or its affiliates. All rights reserved. 	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extLst>
    <p:ext uri="{DCECCB84-F9BA-43D5-87BE-67443E8EF086}">
      <p15:sldGuideLst>
        <p15:guide id="1" pos="5568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 steps + content">
  <p:cSld name="3_g_Image Collage Dark (6x)">
    <p:bg>
      <p:bgPr>
        <a:solidFill>
          <a:schemeClr val="lt2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g24f48c78523_0_1239"/>
          <p:cNvSpPr/>
          <p:nvPr>
            <p:ph idx="2" type="pic"/>
          </p:nvPr>
        </p:nvSpPr>
        <p:spPr>
          <a:xfrm>
            <a:off x="364331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18" name="Google Shape;18;g24f48c78523_0_1239"/>
          <p:cNvSpPr/>
          <p:nvPr>
            <p:ph idx="3" type="pic"/>
          </p:nvPr>
        </p:nvSpPr>
        <p:spPr>
          <a:xfrm>
            <a:off x="2502517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19" name="Google Shape;19;g24f48c78523_0_1239"/>
          <p:cNvSpPr/>
          <p:nvPr>
            <p:ph idx="4" type="pic"/>
          </p:nvPr>
        </p:nvSpPr>
        <p:spPr>
          <a:xfrm>
            <a:off x="4637108" y="1843293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20" name="Google Shape;20;g24f48c78523_0_1239"/>
          <p:cNvSpPr/>
          <p:nvPr>
            <p:ph idx="5" type="pic"/>
          </p:nvPr>
        </p:nvSpPr>
        <p:spPr>
          <a:xfrm>
            <a:off x="6774103" y="1843293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21" name="Google Shape;21;g24f48c78523_0_1239"/>
          <p:cNvSpPr txBox="1"/>
          <p:nvPr>
            <p:ph idx="1" type="body"/>
          </p:nvPr>
        </p:nvSpPr>
        <p:spPr>
          <a:xfrm>
            <a:off x="64555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2" name="Google Shape;22;g24f48c78523_0_1239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3" name="Google Shape;23;g24f48c78523_0_1239"/>
          <p:cNvSpPr/>
          <p:nvPr/>
        </p:nvSpPr>
        <p:spPr>
          <a:xfrm>
            <a:off x="364325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g24f48c78523_0_1239"/>
          <p:cNvSpPr txBox="1"/>
          <p:nvPr>
            <p:ph idx="6" type="body"/>
          </p:nvPr>
        </p:nvSpPr>
        <p:spPr>
          <a:xfrm>
            <a:off x="2783975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5" name="Google Shape;25;g24f48c78523_0_1239"/>
          <p:cNvSpPr/>
          <p:nvPr/>
        </p:nvSpPr>
        <p:spPr>
          <a:xfrm>
            <a:off x="2502750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g24f48c78523_0_1239"/>
          <p:cNvSpPr txBox="1"/>
          <p:nvPr>
            <p:ph idx="7" type="body"/>
          </p:nvPr>
        </p:nvSpPr>
        <p:spPr>
          <a:xfrm>
            <a:off x="492240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7" name="Google Shape;27;g24f48c78523_0_1239"/>
          <p:cNvSpPr/>
          <p:nvPr/>
        </p:nvSpPr>
        <p:spPr>
          <a:xfrm>
            <a:off x="4641175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g24f48c78523_0_1239"/>
          <p:cNvSpPr txBox="1"/>
          <p:nvPr>
            <p:ph idx="8" type="body"/>
          </p:nvPr>
        </p:nvSpPr>
        <p:spPr>
          <a:xfrm>
            <a:off x="7060825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9" name="Google Shape;29;g24f48c78523_0_1239"/>
          <p:cNvSpPr/>
          <p:nvPr/>
        </p:nvSpPr>
        <p:spPr>
          <a:xfrm>
            <a:off x="6779600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g24f48c78523_0_1239"/>
          <p:cNvSpPr txBox="1"/>
          <p:nvPr>
            <p:ph idx="9" type="subTitle"/>
          </p:nvPr>
        </p:nvSpPr>
        <p:spPr>
          <a:xfrm>
            <a:off x="371475" y="516450"/>
            <a:ext cx="84069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900"/>
              <a:buNone/>
              <a:defRPr sz="900"/>
            </a:lvl1pPr>
            <a:lvl2pPr lvl="1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None/>
              <a:defRPr/>
            </a:lvl2pPr>
            <a:lvl3pPr lvl="2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2700"/>
              <a:buNone/>
              <a:defRPr/>
            </a:lvl7pPr>
            <a:lvl8pPr lvl="7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p14:dur="100">
        <p:fade thruBlk="1"/>
      </p:transition>
    </mc:Choice>
    <mc:Fallback>
      <p:transition>
        <p:fade/>
      </p:transition>
    </mc:Fallback>
  </mc:AlternateContent>
  <p:extLst>
    <p:ext uri="{DCECCB84-F9BA-43D5-87BE-67443E8EF086}">
      <p15:sldGuideLst>
        <p15:guide id="1" pos="229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 steps + content">
  <p:cSld name="3_g_Image Collage Dark (6x)_1_1">
    <p:bg>
      <p:bgPr>
        <a:solidFill>
          <a:schemeClr val="lt2"/>
        </a:solid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g24f48c78523_0_1589"/>
          <p:cNvSpPr/>
          <p:nvPr>
            <p:ph idx="2" type="pic"/>
          </p:nvPr>
        </p:nvSpPr>
        <p:spPr>
          <a:xfrm>
            <a:off x="2497931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33" name="Google Shape;33;g24f48c78523_0_1589"/>
          <p:cNvSpPr/>
          <p:nvPr>
            <p:ph idx="3" type="pic"/>
          </p:nvPr>
        </p:nvSpPr>
        <p:spPr>
          <a:xfrm>
            <a:off x="4636117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34" name="Google Shape;34;g24f48c78523_0_1589"/>
          <p:cNvSpPr txBox="1"/>
          <p:nvPr>
            <p:ph idx="1" type="body"/>
          </p:nvPr>
        </p:nvSpPr>
        <p:spPr>
          <a:xfrm>
            <a:off x="277915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5" name="Google Shape;35;g24f48c78523_0_1589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6" name="Google Shape;36;g24f48c78523_0_1589"/>
          <p:cNvSpPr/>
          <p:nvPr/>
        </p:nvSpPr>
        <p:spPr>
          <a:xfrm>
            <a:off x="2497925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g24f48c78523_0_1589"/>
          <p:cNvSpPr txBox="1"/>
          <p:nvPr>
            <p:ph idx="4" type="body"/>
          </p:nvPr>
        </p:nvSpPr>
        <p:spPr>
          <a:xfrm>
            <a:off x="4917575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8" name="Google Shape;38;g24f48c78523_0_1589"/>
          <p:cNvSpPr/>
          <p:nvPr/>
        </p:nvSpPr>
        <p:spPr>
          <a:xfrm>
            <a:off x="4636350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g24f48c78523_0_1589"/>
          <p:cNvSpPr txBox="1"/>
          <p:nvPr>
            <p:ph idx="5" type="subTitle"/>
          </p:nvPr>
        </p:nvSpPr>
        <p:spPr>
          <a:xfrm>
            <a:off x="371475" y="516450"/>
            <a:ext cx="84120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900"/>
              <a:buNone/>
              <a:defRPr sz="900"/>
            </a:lvl1pPr>
            <a:lvl2pPr lvl="1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None/>
              <a:defRPr/>
            </a:lvl2pPr>
            <a:lvl3pPr lvl="2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2700"/>
              <a:buNone/>
              <a:defRPr/>
            </a:lvl7pPr>
            <a:lvl8pPr lvl="7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p14:dur="100">
        <p:fade thruBlk="1"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steps + content ">
  <p:cSld name="3_g_Image Collage Dark (6x)_1">
    <p:bg>
      <p:bgPr>
        <a:solidFill>
          <a:schemeClr val="lt2"/>
        </a:solid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g24f48c78523_0_1571"/>
          <p:cNvSpPr/>
          <p:nvPr>
            <p:ph idx="2" type="pic"/>
          </p:nvPr>
        </p:nvSpPr>
        <p:spPr>
          <a:xfrm>
            <a:off x="1431131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42" name="Google Shape;42;g24f48c78523_0_1571"/>
          <p:cNvSpPr/>
          <p:nvPr>
            <p:ph idx="3" type="pic"/>
          </p:nvPr>
        </p:nvSpPr>
        <p:spPr>
          <a:xfrm>
            <a:off x="3569317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43" name="Google Shape;43;g24f48c78523_0_1571"/>
          <p:cNvSpPr/>
          <p:nvPr>
            <p:ph idx="4" type="pic"/>
          </p:nvPr>
        </p:nvSpPr>
        <p:spPr>
          <a:xfrm>
            <a:off x="5703908" y="1843293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44" name="Google Shape;44;g24f48c78523_0_1571"/>
          <p:cNvSpPr txBox="1"/>
          <p:nvPr>
            <p:ph idx="1" type="body"/>
          </p:nvPr>
        </p:nvSpPr>
        <p:spPr>
          <a:xfrm>
            <a:off x="171235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5" name="Google Shape;45;g24f48c78523_0_1571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6" name="Google Shape;46;g24f48c78523_0_1571"/>
          <p:cNvSpPr/>
          <p:nvPr/>
        </p:nvSpPr>
        <p:spPr>
          <a:xfrm>
            <a:off x="1431125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g24f48c78523_0_1571"/>
          <p:cNvSpPr txBox="1"/>
          <p:nvPr>
            <p:ph idx="5" type="body"/>
          </p:nvPr>
        </p:nvSpPr>
        <p:spPr>
          <a:xfrm>
            <a:off x="3850775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8" name="Google Shape;48;g24f48c78523_0_1571"/>
          <p:cNvSpPr/>
          <p:nvPr/>
        </p:nvSpPr>
        <p:spPr>
          <a:xfrm>
            <a:off x="3569550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g24f48c78523_0_1571"/>
          <p:cNvSpPr txBox="1"/>
          <p:nvPr>
            <p:ph idx="6" type="body"/>
          </p:nvPr>
        </p:nvSpPr>
        <p:spPr>
          <a:xfrm>
            <a:off x="598920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50" name="Google Shape;50;g24f48c78523_0_1571"/>
          <p:cNvSpPr/>
          <p:nvPr/>
        </p:nvSpPr>
        <p:spPr>
          <a:xfrm>
            <a:off x="5707975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51;g24f48c78523_0_1571"/>
          <p:cNvSpPr txBox="1"/>
          <p:nvPr>
            <p:ph idx="7" type="subTitle"/>
          </p:nvPr>
        </p:nvSpPr>
        <p:spPr>
          <a:xfrm>
            <a:off x="371475" y="516450"/>
            <a:ext cx="84012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900"/>
              <a:buNone/>
              <a:defRPr sz="900"/>
            </a:lvl1pPr>
            <a:lvl2pPr lvl="1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None/>
              <a:defRPr/>
            </a:lvl2pPr>
            <a:lvl3pPr lvl="2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2700"/>
              <a:buNone/>
              <a:defRPr/>
            </a:lvl7pPr>
            <a:lvl8pPr lvl="7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p14:dur="100">
        <p:fade thruBlk="1"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 step + content ">
  <p:cSld name="3_g_Image Collage Dark (6x)_1_1_1">
    <p:bg>
      <p:bgPr>
        <a:solidFill>
          <a:schemeClr val="lt2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24f48c78523_0_1838"/>
          <p:cNvSpPr/>
          <p:nvPr>
            <p:ph idx="2" type="pic"/>
          </p:nvPr>
        </p:nvSpPr>
        <p:spPr>
          <a:xfrm>
            <a:off x="3564731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54" name="Google Shape;54;g24f48c78523_0_1838"/>
          <p:cNvSpPr txBox="1"/>
          <p:nvPr>
            <p:ph idx="1" type="body"/>
          </p:nvPr>
        </p:nvSpPr>
        <p:spPr>
          <a:xfrm>
            <a:off x="384595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55" name="Google Shape;55;g24f48c78523_0_1838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Google Shape;56;g24f48c78523_0_1838"/>
          <p:cNvSpPr/>
          <p:nvPr/>
        </p:nvSpPr>
        <p:spPr>
          <a:xfrm>
            <a:off x="3564725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g24f48c78523_0_1838"/>
          <p:cNvSpPr txBox="1"/>
          <p:nvPr>
            <p:ph idx="3" type="subTitle"/>
          </p:nvPr>
        </p:nvSpPr>
        <p:spPr>
          <a:xfrm>
            <a:off x="371475" y="516450"/>
            <a:ext cx="84120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900"/>
              <a:buNone/>
              <a:defRPr sz="900"/>
            </a:lvl1pPr>
            <a:lvl2pPr lvl="1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None/>
              <a:defRPr/>
            </a:lvl2pPr>
            <a:lvl3pPr lvl="2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2700"/>
              <a:buNone/>
              <a:defRPr/>
            </a:lvl7pPr>
            <a:lvl8pPr lvl="7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p14:dur="100">
        <p:fade thruBlk="1"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g24f48c78523_0_790"/>
          <p:cNvSpPr txBox="1"/>
          <p:nvPr>
            <p:ph type="title"/>
          </p:nvPr>
        </p:nvSpPr>
        <p:spPr>
          <a:xfrm>
            <a:off x="297973" y="327310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ans"/>
              <a:buNone/>
              <a:defRPr b="0" i="0" sz="24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g24f48c78523_0_790"/>
          <p:cNvSpPr txBox="1"/>
          <p:nvPr>
            <p:ph idx="1" type="body"/>
          </p:nvPr>
        </p:nvSpPr>
        <p:spPr>
          <a:xfrm>
            <a:off x="372718" y="1204783"/>
            <a:ext cx="8397000" cy="31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Char char="​"/>
              <a:defRPr b="0" i="0" sz="12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indent="-285750" lvl="1" marL="9144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"/>
              <a:buChar char="•"/>
              <a:defRPr b="0" i="0" sz="9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indent="-279400" lvl="2" marL="13716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B665F"/>
              </a:buClr>
              <a:buSzPts val="800"/>
              <a:buFont typeface="DM Sans"/>
              <a:buChar char="－"/>
              <a:defRPr b="0" i="0" sz="800" u="none" cap="none" strike="noStrike">
                <a:solidFill>
                  <a:srgbClr val="6B665F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DM Sans"/>
              <a:buChar char="​"/>
              <a:defRPr b="0" i="0" sz="8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indent="-279400" lvl="4" marL="22860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DM Sans"/>
              <a:buChar char="​"/>
              <a:defRPr b="0" i="0" sz="8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rgbClr val="FFE47B"/>
              </a:buClr>
              <a:buSzPts val="1800"/>
              <a:buFont typeface="DM Sans"/>
              <a:buChar char="​"/>
              <a:defRPr b="0" i="0" sz="18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indent="-400050" lvl="6" marL="3200400" marR="0" rtl="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DM Sans"/>
              <a:buChar char="​"/>
              <a:defRPr b="0" i="0" sz="27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indent="-317500" lvl="7" marL="3657600" marR="0" rtl="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rgbClr val="EC3629"/>
              </a:buClr>
              <a:buSzPts val="1400"/>
              <a:buFont typeface="DM Sans"/>
              <a:buChar char="•"/>
              <a:defRPr b="0" i="0" sz="14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indent="-317500" lvl="8" marL="4114800" marR="0" rtl="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rgbClr val="00B478"/>
              </a:buClr>
              <a:buSzPts val="1400"/>
              <a:buFont typeface="DM Sans"/>
              <a:buChar char="•"/>
              <a:defRPr b="0" i="0" sz="14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pic>
        <p:nvPicPr>
          <p:cNvPr descr="A picture containing engine&#10;&#10;Description automatically generated" id="8" name="Google Shape;8;g24f48c78523_0_790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368120" y="4772470"/>
            <a:ext cx="187024" cy="1870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hape&#10;&#10;Description automatically generated with medium confidence" id="9" name="Google Shape;9;g24f48c78523_0_79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33739" y="4802853"/>
            <a:ext cx="336042" cy="12321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g24f48c78523_0_790"/>
          <p:cNvSpPr txBox="1"/>
          <p:nvPr/>
        </p:nvSpPr>
        <p:spPr>
          <a:xfrm>
            <a:off x="650050" y="4719738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© Okta and/or its affiliates. All rights reserved. 	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</p:sldLayoutIdLst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  <p15:guide id="3" pos="234">
          <p15:clr>
            <a:srgbClr val="F26B43"/>
          </p15:clr>
        </p15:guide>
        <p15:guide id="4" pos="5526">
          <p15:clr>
            <a:srgbClr val="F26B43"/>
          </p15:clr>
        </p15:guide>
        <p15:guide id="5" orient="horz" pos="252">
          <p15:clr>
            <a:srgbClr val="F26B43"/>
          </p15:clr>
        </p15:guide>
        <p15:guide id="6" orient="horz" pos="2898">
          <p15:clr>
            <a:srgbClr val="F26B43"/>
          </p15:clr>
        </p15:guide>
        <p15:guide id="7" orient="horz" pos="7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27976bc89c3_0_79"/>
          <p:cNvSpPr txBox="1"/>
          <p:nvPr/>
        </p:nvSpPr>
        <p:spPr>
          <a:xfrm>
            <a:off x="283875" y="150750"/>
            <a:ext cx="8772600" cy="49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How to use this QRG to enable your end users? </a:t>
            </a:r>
            <a:endParaRPr sz="24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3" name="Google Shape;63;g27976bc89c3_0_79"/>
          <p:cNvSpPr txBox="1"/>
          <p:nvPr/>
        </p:nvSpPr>
        <p:spPr>
          <a:xfrm>
            <a:off x="259550" y="526725"/>
            <a:ext cx="8772600" cy="357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This Quick Reference Guide (QRG) details how to use Okta Verify on a desktop for Multi Factor Authentication (MFA) without Okta FastPass. 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Users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 have to setup Okta Verify before they can use it.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Customize and share the following QRGs with your end users to :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The </a:t>
            </a: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Set up Okta Verify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 QRG 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to e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xplain how to install and set up Okta Verify.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The </a:t>
            </a: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Self Service 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QRG to explain how to change your password, reset your password, and recover your Okta account.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The </a:t>
            </a: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Okta FAQ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 guide to answer general questions about Okta, Okta Verify, Okta FastPass, and MFA. 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Customize and share the following QRGs based on your Okta implementation: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If you are implementing Okta FastPass, share the </a:t>
            </a: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Sign in with Okta FastPass 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QRG</a:t>
            </a: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to explain how to set up and use Okta FastPass.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If you are implementing Desktop Password Sync for macOS, share the </a:t>
            </a: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Desktop Password Sync for macOS 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QRG.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If you are using YubiKey for MFA, share the </a:t>
            </a:r>
            <a:r>
              <a:rPr b="1" lang="en" sz="11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Enroll and use your YubiKey </a:t>
            </a:r>
            <a:r>
              <a:rPr lang="en" sz="11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QRG.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We recommend that you customize this enablement content for your end user.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Note for Administrator: 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This presentation includes placeholders to specify your company’s help desk information so that users can contact the team in case of any questions or issues. 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g26e0ee0f8a0_1_23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7074" r="7074" t="0"/>
          <a:stretch/>
        </p:blipFill>
        <p:spPr>
          <a:xfrm>
            <a:off x="1506656" y="1935444"/>
            <a:ext cx="2004300" cy="2545800"/>
          </a:xfrm>
          <a:prstGeom prst="roundRect">
            <a:avLst>
              <a:gd fmla="val 6853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49019"/>
              </a:srgbClr>
            </a:outerShdw>
          </a:effectLst>
        </p:spPr>
      </p:pic>
      <p:pic>
        <p:nvPicPr>
          <p:cNvPr id="69" name="Google Shape;69;g26e0ee0f8a0_1_238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248" l="0" r="0" t="248"/>
          <a:stretch/>
        </p:blipFill>
        <p:spPr>
          <a:xfrm>
            <a:off x="5950208" y="1935443"/>
            <a:ext cx="2004300" cy="2545800"/>
          </a:xfrm>
          <a:prstGeom prst="roundRect">
            <a:avLst>
              <a:gd fmla="val 6660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49019"/>
              </a:srgbClr>
            </a:outerShdw>
          </a:effectLst>
        </p:spPr>
      </p:pic>
      <p:sp>
        <p:nvSpPr>
          <p:cNvPr id="70" name="Google Shape;70;g26e0ee0f8a0_1_238"/>
          <p:cNvSpPr txBox="1"/>
          <p:nvPr>
            <p:ph idx="1" type="body"/>
          </p:nvPr>
        </p:nvSpPr>
        <p:spPr>
          <a:xfrm>
            <a:off x="1712350" y="988425"/>
            <a:ext cx="1722600" cy="779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Access your Okta org</a:t>
            </a:r>
            <a:endParaRPr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600"/>
              <a:t>Access your </a:t>
            </a:r>
            <a:r>
              <a:rPr i="1" lang="en" sz="600"/>
              <a:t>&lt;okta org URL&gt; </a:t>
            </a:r>
            <a:r>
              <a:rPr lang="en" sz="600"/>
              <a:t>in your preferred browser.</a:t>
            </a:r>
            <a:endParaRPr sz="6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600">
                <a:highlight>
                  <a:srgbClr val="FFFFFF"/>
                </a:highlight>
              </a:rPr>
              <a:t>Depending on the policies configured by your administrator, the screen prompts you for MFA. </a:t>
            </a:r>
            <a:endParaRPr sz="600"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>
              <a:highlight>
                <a:srgbClr val="FFFFFF"/>
              </a:highlight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71" name="Google Shape;71;g26e0ee0f8a0_1_238"/>
          <p:cNvSpPr txBox="1"/>
          <p:nvPr>
            <p:ph idx="5" type="body"/>
          </p:nvPr>
        </p:nvSpPr>
        <p:spPr>
          <a:xfrm>
            <a:off x="3850775" y="988425"/>
            <a:ext cx="1722600" cy="9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Select an authenticator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highlight>
                  <a:srgbClr val="FFFFFF"/>
                </a:highlight>
              </a:rPr>
              <a:t>Select any of the following authenticators: </a:t>
            </a:r>
            <a:endParaRPr sz="600">
              <a:highlight>
                <a:srgbClr val="FFFFFF"/>
              </a:highlight>
            </a:endParaRPr>
          </a:p>
          <a:p>
            <a:pPr indent="-2667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600"/>
              <a:buChar char="●"/>
            </a:pPr>
            <a:r>
              <a:rPr lang="en" sz="600">
                <a:highlight>
                  <a:srgbClr val="FFFFFF"/>
                </a:highlight>
              </a:rPr>
              <a:t>Enter a code</a:t>
            </a:r>
            <a:endParaRPr sz="600">
              <a:highlight>
                <a:srgbClr val="FFFFFF"/>
              </a:highlight>
            </a:endParaRPr>
          </a:p>
          <a:p>
            <a:pPr indent="-2667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600"/>
              <a:buChar char="●"/>
            </a:pPr>
            <a:r>
              <a:rPr lang="en" sz="600">
                <a:highlight>
                  <a:srgbClr val="FFFFFF"/>
                </a:highlight>
              </a:rPr>
              <a:t>Get a push notification</a:t>
            </a:r>
            <a:endParaRPr sz="600">
              <a:highlight>
                <a:srgbClr val="FFFFFF"/>
              </a:highlight>
            </a:endParaRPr>
          </a:p>
          <a:p>
            <a:pPr indent="-2667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600"/>
              <a:buChar char="●"/>
            </a:pPr>
            <a:r>
              <a:rPr lang="en" sz="600">
                <a:highlight>
                  <a:srgbClr val="FFFFFF"/>
                </a:highlight>
              </a:rPr>
              <a:t>Password</a:t>
            </a:r>
            <a:endParaRPr sz="600"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highlight>
                  <a:srgbClr val="FFFFFF"/>
                </a:highlight>
              </a:rPr>
              <a:t>Based on your selection, any of the following authentication (3a, 3b, or 3c)  screens is displayed. </a:t>
            </a:r>
            <a:endParaRPr sz="600">
              <a:highlight>
                <a:srgbClr val="FFFFFF"/>
              </a:highlight>
            </a:endParaRPr>
          </a:p>
        </p:txBody>
      </p:sp>
      <p:sp>
        <p:nvSpPr>
          <p:cNvPr id="72" name="Google Shape;72;g26e0ee0f8a0_1_238"/>
          <p:cNvSpPr txBox="1"/>
          <p:nvPr>
            <p:ph idx="6" type="body"/>
          </p:nvPr>
        </p:nvSpPr>
        <p:spPr>
          <a:xfrm>
            <a:off x="5989200" y="988425"/>
            <a:ext cx="1926300" cy="9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Authenticate with push notification</a:t>
            </a:r>
            <a:endParaRPr sz="1100"/>
          </a:p>
          <a:p>
            <a:pPr indent="-152400" lvl="0" marL="2286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AutoNum type="arabicPeriod"/>
            </a:pPr>
            <a:r>
              <a:rPr lang="en" sz="600">
                <a:solidFill>
                  <a:srgbClr val="000000"/>
                </a:solidFill>
              </a:rPr>
              <a:t>Select </a:t>
            </a:r>
            <a:r>
              <a:rPr b="1" lang="en" sz="600">
                <a:solidFill>
                  <a:srgbClr val="000000"/>
                </a:solidFill>
              </a:rPr>
              <a:t>Get a push notification.</a:t>
            </a:r>
            <a:endParaRPr b="1" sz="600">
              <a:solidFill>
                <a:srgbClr val="000000"/>
              </a:solidFill>
            </a:endParaRPr>
          </a:p>
          <a:p>
            <a:pPr indent="-152400" lvl="0" marL="2286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AutoNum type="arabicPeriod"/>
            </a:pPr>
            <a:r>
              <a:rPr lang="en" sz="600">
                <a:solidFill>
                  <a:srgbClr val="000000"/>
                </a:solidFill>
              </a:rPr>
              <a:t>Open Okta Verify on your phone.</a:t>
            </a:r>
            <a:endParaRPr b="1" sz="600">
              <a:solidFill>
                <a:srgbClr val="000000"/>
              </a:solidFill>
            </a:endParaRPr>
          </a:p>
          <a:p>
            <a:pPr indent="-152400" lvl="0" marL="2286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AutoNum type="arabicPeriod"/>
            </a:pPr>
            <a:r>
              <a:rPr lang="en" sz="600">
                <a:solidFill>
                  <a:srgbClr val="000000"/>
                </a:solidFill>
              </a:rPr>
              <a:t>S</a:t>
            </a:r>
            <a:r>
              <a:rPr lang="en" sz="600">
                <a:solidFill>
                  <a:srgbClr val="000000"/>
                </a:solidFill>
              </a:rPr>
              <a:t>elect </a:t>
            </a:r>
            <a:r>
              <a:rPr b="1" lang="en" sz="600">
                <a:solidFill>
                  <a:srgbClr val="000000"/>
                </a:solidFill>
              </a:rPr>
              <a:t>Yes, it’s me</a:t>
            </a:r>
            <a:r>
              <a:rPr lang="en" sz="600">
                <a:solidFill>
                  <a:srgbClr val="000000"/>
                </a:solidFill>
              </a:rPr>
              <a:t> to approve the push notification. Within a few seconds, the system redirects you to </a:t>
            </a:r>
            <a:r>
              <a:rPr b="1" lang="en" sz="600">
                <a:solidFill>
                  <a:srgbClr val="000000"/>
                </a:solidFill>
              </a:rPr>
              <a:t>Okta Dashboard</a:t>
            </a:r>
            <a:r>
              <a:rPr lang="en" sz="600">
                <a:solidFill>
                  <a:srgbClr val="000000"/>
                </a:solidFill>
              </a:rPr>
              <a:t>. </a:t>
            </a:r>
            <a:endParaRPr b="1" sz="600">
              <a:highlight>
                <a:srgbClr val="FFFFFF"/>
              </a:highlight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sz="6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b="1" sz="600">
              <a:highlight>
                <a:srgbClr val="FFFFFF"/>
              </a:highlight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b="1" sz="600">
              <a:highlight>
                <a:srgbClr val="FFFFFF"/>
              </a:highlight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/>
          </a:p>
        </p:txBody>
      </p:sp>
      <p:sp>
        <p:nvSpPr>
          <p:cNvPr id="73" name="Google Shape;73;g26e0ee0f8a0_1_238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Use Okta Verify to access your device </a:t>
            </a:r>
            <a:endParaRPr/>
          </a:p>
        </p:txBody>
      </p:sp>
      <p:sp>
        <p:nvSpPr>
          <p:cNvPr id="74" name="Google Shape;74;g26e0ee0f8a0_1_238"/>
          <p:cNvSpPr txBox="1"/>
          <p:nvPr>
            <p:ph idx="7" type="subTitle"/>
          </p:nvPr>
        </p:nvSpPr>
        <p:spPr>
          <a:xfrm>
            <a:off x="371475" y="516450"/>
            <a:ext cx="87726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r>
              <a:rPr lang="en" sz="1100">
                <a:solidFill>
                  <a:srgbClr val="000000"/>
                </a:solidFill>
              </a:rPr>
              <a:t>This guide explains how to use Okta Verify for Multi Factor Authentication (MFA)</a:t>
            </a:r>
            <a:r>
              <a:rPr lang="en" sz="1100">
                <a:solidFill>
                  <a:srgbClr val="000000"/>
                </a:solidFill>
              </a:rPr>
              <a:t>. </a:t>
            </a:r>
            <a:r>
              <a:rPr lang="en" sz="1100">
                <a:solidFill>
                  <a:srgbClr val="000000"/>
                </a:solidFill>
              </a:rPr>
              <a:t>Contact </a:t>
            </a:r>
            <a:r>
              <a:rPr i="1" lang="en" sz="1100">
                <a:solidFill>
                  <a:srgbClr val="EC3629"/>
                </a:solidFill>
              </a:rPr>
              <a:t>&lt;your company's help desk or IT admin&gt;</a:t>
            </a:r>
            <a:r>
              <a:rPr lang="en" sz="1100">
                <a:solidFill>
                  <a:srgbClr val="000000"/>
                </a:solidFill>
              </a:rPr>
              <a:t> in case of any issues. </a:t>
            </a:r>
            <a:r>
              <a:rPr lang="en" sz="1100">
                <a:solidFill>
                  <a:srgbClr val="000000"/>
                </a:solidFill>
              </a:rPr>
              <a:t> </a:t>
            </a:r>
            <a:endParaRPr sz="11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900"/>
              <a:buNone/>
            </a:pPr>
            <a:r>
              <a:t/>
            </a:r>
            <a:endParaRPr/>
          </a:p>
        </p:txBody>
      </p:sp>
      <p:sp>
        <p:nvSpPr>
          <p:cNvPr id="75" name="Google Shape;75;g26e0ee0f8a0_1_238"/>
          <p:cNvSpPr txBox="1"/>
          <p:nvPr/>
        </p:nvSpPr>
        <p:spPr>
          <a:xfrm>
            <a:off x="3509075" y="100087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02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76" name="Google Shape;76;g26e0ee0f8a0_1_238"/>
          <p:cNvSpPr txBox="1"/>
          <p:nvPr/>
        </p:nvSpPr>
        <p:spPr>
          <a:xfrm>
            <a:off x="1370650" y="1000888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</a:t>
            </a: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1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77" name="Google Shape;77;g26e0ee0f8a0_1_238"/>
          <p:cNvSpPr txBox="1"/>
          <p:nvPr/>
        </p:nvSpPr>
        <p:spPr>
          <a:xfrm>
            <a:off x="5634925" y="1000888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3a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pic>
        <p:nvPicPr>
          <p:cNvPr id="78" name="Google Shape;78;g26e0ee0f8a0_1_238"/>
          <p:cNvPicPr preferRelativeResize="0"/>
          <p:nvPr>
            <p:ph idx="2" type="pic"/>
          </p:nvPr>
        </p:nvPicPr>
        <p:blipFill rotWithShape="1">
          <a:blip r:embed="rId5">
            <a:alphaModFix/>
          </a:blip>
          <a:srcRect b="0" l="2570" r="2570" t="0"/>
          <a:stretch/>
        </p:blipFill>
        <p:spPr>
          <a:xfrm>
            <a:off x="3728418" y="1935444"/>
            <a:ext cx="2004300" cy="2545800"/>
          </a:xfrm>
          <a:prstGeom prst="roundRect">
            <a:avLst>
              <a:gd fmla="val 6853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49020"/>
              </a:srgbClr>
            </a:outerShdw>
          </a:effectLst>
        </p:spPr>
      </p:pic>
      <p:sp>
        <p:nvSpPr>
          <p:cNvPr id="79" name="Google Shape;79;g26e0ee0f8a0_1_238"/>
          <p:cNvSpPr txBox="1"/>
          <p:nvPr/>
        </p:nvSpPr>
        <p:spPr>
          <a:xfrm>
            <a:off x="47425" y="1004925"/>
            <a:ext cx="13707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latin typeface="DM Sans"/>
                <a:ea typeface="DM Sans"/>
                <a:cs typeface="DM Sans"/>
                <a:sym typeface="DM Sans"/>
              </a:rPr>
              <a:t>Prerequisite: </a:t>
            </a:r>
            <a:r>
              <a:rPr lang="en" sz="900">
                <a:latin typeface="DM Sans"/>
                <a:ea typeface="DM Sans"/>
                <a:cs typeface="DM Sans"/>
                <a:sym typeface="DM Sans"/>
              </a:rPr>
              <a:t>Install and set up the latest version of Okta Verify. </a:t>
            </a:r>
            <a:endParaRPr sz="900"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794f1efedf_0_0"/>
          <p:cNvSpPr txBox="1"/>
          <p:nvPr>
            <p:ph idx="4294967295" type="body"/>
          </p:nvPr>
        </p:nvSpPr>
        <p:spPr>
          <a:xfrm>
            <a:off x="1565850" y="1028175"/>
            <a:ext cx="2709300" cy="7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Authenticate with code</a:t>
            </a:r>
            <a:endParaRPr sz="1100"/>
          </a:p>
          <a:p>
            <a:pPr indent="-95250" lvl="0" marL="1714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Proxima Nova"/>
              <a:buAutoNum type="arabicPeriod"/>
            </a:pPr>
            <a:r>
              <a:rPr lang="en" sz="600">
                <a:solidFill>
                  <a:srgbClr val="000000"/>
                </a:solidFill>
              </a:rPr>
              <a:t>Select </a:t>
            </a:r>
            <a:r>
              <a:rPr b="1" lang="en" sz="600">
                <a:solidFill>
                  <a:srgbClr val="000000"/>
                </a:solidFill>
              </a:rPr>
              <a:t>Enter a code.</a:t>
            </a:r>
            <a:endParaRPr b="1" sz="600">
              <a:solidFill>
                <a:srgbClr val="000000"/>
              </a:solidFill>
            </a:endParaRPr>
          </a:p>
          <a:p>
            <a:pPr indent="-95250" lvl="0" marL="17145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AutoNum type="arabicPeriod"/>
            </a:pPr>
            <a:r>
              <a:rPr lang="en" sz="600">
                <a:solidFill>
                  <a:srgbClr val="000000"/>
                </a:solidFill>
              </a:rPr>
              <a:t>Open Okta Verify on your phone.</a:t>
            </a:r>
            <a:endParaRPr b="1" sz="600">
              <a:solidFill>
                <a:srgbClr val="000000"/>
              </a:solidFill>
            </a:endParaRPr>
          </a:p>
          <a:p>
            <a:pPr indent="-95250" lvl="0" marL="17145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AutoNum type="arabicPeriod"/>
            </a:pPr>
            <a:r>
              <a:rPr lang="en" sz="600">
                <a:solidFill>
                  <a:srgbClr val="000000"/>
                </a:solidFill>
              </a:rPr>
              <a:t>Note the six-digit code being displayed for this org entry.</a:t>
            </a:r>
            <a:endParaRPr sz="600">
              <a:solidFill>
                <a:srgbClr val="000000"/>
              </a:solidFill>
            </a:endParaRPr>
          </a:p>
          <a:p>
            <a:pPr indent="-95250" lvl="0" marL="17145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AutoNum type="arabicPeriod"/>
            </a:pPr>
            <a:r>
              <a:rPr lang="en" sz="600">
                <a:solidFill>
                  <a:srgbClr val="000000"/>
                </a:solidFill>
              </a:rPr>
              <a:t>Enter the same code on your desktop and click </a:t>
            </a:r>
            <a:r>
              <a:rPr b="1" lang="en" sz="600">
                <a:solidFill>
                  <a:srgbClr val="000000"/>
                </a:solidFill>
              </a:rPr>
              <a:t>Verify</a:t>
            </a:r>
            <a:r>
              <a:rPr lang="en" sz="600">
                <a:solidFill>
                  <a:srgbClr val="000000"/>
                </a:solidFill>
              </a:rPr>
              <a:t>. Within a few seconds, the system redirects you to Okta Dashboard. </a:t>
            </a:r>
            <a:endParaRPr b="1" sz="600"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sz="6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b="1" sz="600">
              <a:highlight>
                <a:srgbClr val="FFFFFF"/>
              </a:highlight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sz="6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i="1" sz="70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>
              <a:highlight>
                <a:srgbClr val="FFFFFF"/>
              </a:highlight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>
              <a:highlight>
                <a:srgbClr val="FFFFFF"/>
              </a:highlight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</p:txBody>
      </p:sp>
      <p:sp>
        <p:nvSpPr>
          <p:cNvPr id="85" name="Google Shape;85;g2794f1efedf_0_0"/>
          <p:cNvSpPr txBox="1"/>
          <p:nvPr>
            <p:ph idx="4294967295" type="title"/>
          </p:nvPr>
        </p:nvSpPr>
        <p:spPr>
          <a:xfrm>
            <a:off x="322348" y="105510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Use Okta Verify to access your </a:t>
            </a:r>
            <a:r>
              <a:rPr lang="en">
                <a:extLst>
                  <a:ext uri="http://customooxmlschemas.google.com/">
                    <go:slidesCustomData xmlns:go="http://customooxmlschemas.google.com/" textRoundtripDataId="0"/>
                  </a:ext>
                </a:extLst>
              </a:rPr>
              <a:t>device</a:t>
            </a:r>
            <a:r>
              <a:rPr lang="en"/>
              <a:t> </a:t>
            </a:r>
            <a:endParaRPr/>
          </a:p>
        </p:txBody>
      </p:sp>
      <p:sp>
        <p:nvSpPr>
          <p:cNvPr id="86" name="Google Shape;86;g2794f1efedf_0_0"/>
          <p:cNvSpPr txBox="1"/>
          <p:nvPr/>
        </p:nvSpPr>
        <p:spPr>
          <a:xfrm>
            <a:off x="1072500" y="9884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3b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87" name="Google Shape;87;g2794f1efedf_0_0"/>
          <p:cNvSpPr txBox="1"/>
          <p:nvPr/>
        </p:nvSpPr>
        <p:spPr>
          <a:xfrm>
            <a:off x="303850" y="9884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01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88" name="Google Shape;88;g2794f1efedf_0_0"/>
          <p:cNvSpPr txBox="1"/>
          <p:nvPr/>
        </p:nvSpPr>
        <p:spPr>
          <a:xfrm>
            <a:off x="4572000" y="9884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3c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89" name="Google Shape;89;g2794f1efedf_0_0"/>
          <p:cNvSpPr txBox="1"/>
          <p:nvPr/>
        </p:nvSpPr>
        <p:spPr>
          <a:xfrm>
            <a:off x="6719125" y="9884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3b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90" name="Google Shape;90;g2794f1efedf_0_0"/>
          <p:cNvSpPr txBox="1"/>
          <p:nvPr/>
        </p:nvSpPr>
        <p:spPr>
          <a:xfrm>
            <a:off x="4814775" y="955650"/>
            <a:ext cx="2964900" cy="6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Authenticate with password</a:t>
            </a:r>
            <a:endParaRPr sz="11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indent="-9525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600"/>
              <a:buFont typeface="Proxima Nova"/>
              <a:buAutoNum type="arabicPeriod"/>
            </a:pPr>
            <a:r>
              <a:rPr lang="en" sz="600">
                <a:latin typeface="DM Sans"/>
                <a:ea typeface="DM Sans"/>
                <a:cs typeface="DM Sans"/>
                <a:sym typeface="DM Sans"/>
              </a:rPr>
              <a:t>Select </a:t>
            </a:r>
            <a:r>
              <a:rPr b="1" lang="en" sz="600">
                <a:latin typeface="DM Sans"/>
                <a:ea typeface="DM Sans"/>
                <a:cs typeface="DM Sans"/>
                <a:sym typeface="DM Sans"/>
              </a:rPr>
              <a:t>Password</a:t>
            </a:r>
            <a:r>
              <a:rPr b="1" lang="en" sz="600">
                <a:latin typeface="DM Sans"/>
                <a:ea typeface="DM Sans"/>
                <a:cs typeface="DM Sans"/>
                <a:sym typeface="DM Sans"/>
              </a:rPr>
              <a:t>.</a:t>
            </a:r>
            <a:endParaRPr b="1" sz="600">
              <a:latin typeface="DM Sans"/>
              <a:ea typeface="DM Sans"/>
              <a:cs typeface="DM Sans"/>
              <a:sym typeface="DM Sans"/>
            </a:endParaRPr>
          </a:p>
          <a:p>
            <a:pPr indent="-95250" lvl="0" marL="228600" rtl="0" algn="l">
              <a:spcBef>
                <a:spcPts val="0"/>
              </a:spcBef>
              <a:spcAft>
                <a:spcPts val="0"/>
              </a:spcAft>
              <a:buSzPts val="600"/>
              <a:buFont typeface="DM Sans"/>
              <a:buAutoNum type="arabicPeriod"/>
            </a:pPr>
            <a:r>
              <a:rPr lang="en" sz="600">
                <a:latin typeface="DM Sans"/>
                <a:ea typeface="DM Sans"/>
                <a:cs typeface="DM Sans"/>
                <a:sym typeface="DM Sans"/>
              </a:rPr>
              <a:t>Enter your password. </a:t>
            </a:r>
            <a:r>
              <a:rPr lang="en" sz="600">
                <a:latin typeface="DM Sans"/>
                <a:ea typeface="DM Sans"/>
                <a:cs typeface="DM Sans"/>
                <a:sym typeface="DM Sans"/>
              </a:rPr>
              <a:t>Within a few seconds, the system redirects you to Okta Dashboard. </a:t>
            </a:r>
            <a:endParaRPr sz="600">
              <a:solidFill>
                <a:schemeClr val="dk1"/>
              </a:solidFill>
              <a:highlight>
                <a:srgbClr val="FFFFFF"/>
              </a:highlight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91" name="Google Shape;91;g2794f1efedf_0_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7411" r="7402" t="0"/>
          <a:stretch/>
        </p:blipFill>
        <p:spPr>
          <a:xfrm>
            <a:off x="3024300" y="1698825"/>
            <a:ext cx="2473600" cy="2901749"/>
          </a:xfrm>
          <a:prstGeom prst="rect">
            <a:avLst/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49020"/>
              </a:srgbClr>
            </a:outerShdw>
          </a:effectLst>
        </p:spPr>
      </p:pic>
      <p:sp>
        <p:nvSpPr>
          <p:cNvPr id="92" name="Google Shape;92;g2794f1efedf_0_0"/>
          <p:cNvSpPr/>
          <p:nvPr/>
        </p:nvSpPr>
        <p:spPr>
          <a:xfrm>
            <a:off x="1284750" y="10281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g2794f1efedf_0_0"/>
          <p:cNvSpPr/>
          <p:nvPr/>
        </p:nvSpPr>
        <p:spPr>
          <a:xfrm>
            <a:off x="4632600" y="10281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g2794f1efedf_0_0"/>
          <p:cNvSpPr txBox="1"/>
          <p:nvPr/>
        </p:nvSpPr>
        <p:spPr>
          <a:xfrm>
            <a:off x="1224150" y="988413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3b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95" name="Google Shape;95;g2794f1efedf_0_0"/>
          <p:cNvSpPr txBox="1"/>
          <p:nvPr/>
        </p:nvSpPr>
        <p:spPr>
          <a:xfrm>
            <a:off x="4572000" y="988413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3c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EUAT Quick Reference Template - 2023">
  <a:themeElements>
    <a:clrScheme name="Okta 2023">
      <a:dk1>
        <a:srgbClr val="191919"/>
      </a:dk1>
      <a:lt1>
        <a:srgbClr val="F6F1E7"/>
      </a:lt1>
      <a:dk2>
        <a:srgbClr val="3F59E3"/>
      </a:dk2>
      <a:lt2>
        <a:srgbClr val="FFFEFA"/>
      </a:lt2>
      <a:accent1>
        <a:srgbClr val="4CB7A3"/>
      </a:accent1>
      <a:accent2>
        <a:srgbClr val="EF9B05"/>
      </a:accent2>
      <a:accent3>
        <a:srgbClr val="E27133"/>
      </a:accent3>
      <a:accent4>
        <a:srgbClr val="149750"/>
      </a:accent4>
      <a:accent5>
        <a:srgbClr val="7549F2"/>
      </a:accent5>
      <a:accent6>
        <a:srgbClr val="E8DCC7"/>
      </a:accent6>
      <a:hlink>
        <a:srgbClr val="1A30A9"/>
      </a:hlink>
      <a:folHlink>
        <a:srgbClr val="B6C9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