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5143500" cx="9144000"/>
  <p:notesSz cx="6858000" cy="9144000"/>
  <p:embeddedFontLst>
    <p:embeddedFont>
      <p:font typeface="Proxima Nova"/>
      <p:regular r:id="rId9"/>
      <p:bold r:id="rId10"/>
      <p:italic r:id="rId11"/>
      <p:boldItalic r:id="rId12"/>
    </p:embeddedFont>
    <p:embeddedFont>
      <p:font typeface="DM Sans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7" roundtripDataSignature="AMtx7mgndg3SWkGCJVhL1un/f7pg06FRw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roximaNova-italic.fntdata"/><Relationship Id="rId10" Type="http://schemas.openxmlformats.org/officeDocument/2006/relationships/font" Target="fonts/ProximaNova-bold.fntdata"/><Relationship Id="rId13" Type="http://schemas.openxmlformats.org/officeDocument/2006/relationships/font" Target="fonts/DMSans-regular.fntdata"/><Relationship Id="rId12" Type="http://schemas.openxmlformats.org/officeDocument/2006/relationships/font" Target="fonts/ProximaNova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ProximaNova-regular.fntdata"/><Relationship Id="rId15" Type="http://schemas.openxmlformats.org/officeDocument/2006/relationships/font" Target="fonts/DMSans-italic.fntdata"/><Relationship Id="rId14" Type="http://schemas.openxmlformats.org/officeDocument/2006/relationships/font" Target="fonts/DMSans-bold.fntdata"/><Relationship Id="rId17" Type="http://customschemas.google.com/relationships/presentationmetadata" Target="metadata"/><Relationship Id="rId16" Type="http://schemas.openxmlformats.org/officeDocument/2006/relationships/font" Target="fonts/DMSans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799a518198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799a518198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t/>
            </a:r>
            <a:endParaRPr>
              <a:solidFill>
                <a:srgbClr val="191919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4f48c78523_0_778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" name="Google Shape;65;g24f48c78523_0_7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rgbClr val="191919"/>
              </a:solidFill>
              <a:highlight>
                <a:schemeClr val="lt1"/>
              </a:highlight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91919"/>
              </a:solidFill>
              <a:highlight>
                <a:schemeClr val="lt1"/>
              </a:highlight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79596e5b8f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79596e5b8f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77ef23559e_0_3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g277ef23559e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steps + content">
  <p:cSld name="3_g_Image Collage Dark (6x)">
    <p:bg>
      <p:bgPr>
        <a:solidFill>
          <a:schemeClr val="lt2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g24f48c78523_0_1239"/>
          <p:cNvSpPr/>
          <p:nvPr>
            <p:ph idx="2" type="pic"/>
          </p:nvPr>
        </p:nvSpPr>
        <p:spPr>
          <a:xfrm>
            <a:off x="3643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3" name="Google Shape;13;g24f48c78523_0_1239"/>
          <p:cNvSpPr/>
          <p:nvPr>
            <p:ph idx="3" type="pic"/>
          </p:nvPr>
        </p:nvSpPr>
        <p:spPr>
          <a:xfrm>
            <a:off x="25025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4" name="Google Shape;14;g24f48c78523_0_1239"/>
          <p:cNvSpPr/>
          <p:nvPr>
            <p:ph idx="4" type="pic"/>
          </p:nvPr>
        </p:nvSpPr>
        <p:spPr>
          <a:xfrm>
            <a:off x="4637108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5" name="Google Shape;15;g24f48c78523_0_1239"/>
          <p:cNvSpPr/>
          <p:nvPr>
            <p:ph idx="5" type="pic"/>
          </p:nvPr>
        </p:nvSpPr>
        <p:spPr>
          <a:xfrm>
            <a:off x="6774103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6" name="Google Shape;16;g24f48c78523_0_1239"/>
          <p:cNvSpPr txBox="1"/>
          <p:nvPr>
            <p:ph idx="1" type="body"/>
          </p:nvPr>
        </p:nvSpPr>
        <p:spPr>
          <a:xfrm>
            <a:off x="6455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" name="Google Shape;17;g24f48c78523_0_1239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" name="Google Shape;18;g24f48c78523_0_1239"/>
          <p:cNvSpPr/>
          <p:nvPr/>
        </p:nvSpPr>
        <p:spPr>
          <a:xfrm>
            <a:off x="3643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g24f48c78523_0_1239"/>
          <p:cNvSpPr txBox="1"/>
          <p:nvPr>
            <p:ph idx="6" type="body"/>
          </p:nvPr>
        </p:nvSpPr>
        <p:spPr>
          <a:xfrm>
            <a:off x="27839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Google Shape;20;g24f48c78523_0_1239"/>
          <p:cNvSpPr/>
          <p:nvPr/>
        </p:nvSpPr>
        <p:spPr>
          <a:xfrm>
            <a:off x="25027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g24f48c78523_0_1239"/>
          <p:cNvSpPr txBox="1"/>
          <p:nvPr>
            <p:ph idx="7" type="body"/>
          </p:nvPr>
        </p:nvSpPr>
        <p:spPr>
          <a:xfrm>
            <a:off x="49224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2" name="Google Shape;22;g24f48c78523_0_1239"/>
          <p:cNvSpPr/>
          <p:nvPr/>
        </p:nvSpPr>
        <p:spPr>
          <a:xfrm>
            <a:off x="464117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g24f48c78523_0_1239"/>
          <p:cNvSpPr txBox="1"/>
          <p:nvPr>
            <p:ph idx="8" type="body"/>
          </p:nvPr>
        </p:nvSpPr>
        <p:spPr>
          <a:xfrm>
            <a:off x="706082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4" name="Google Shape;24;g24f48c78523_0_1239"/>
          <p:cNvSpPr/>
          <p:nvPr/>
        </p:nvSpPr>
        <p:spPr>
          <a:xfrm>
            <a:off x="677960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g24f48c78523_0_1239"/>
          <p:cNvSpPr txBox="1"/>
          <p:nvPr>
            <p:ph idx="9" type="subTitle"/>
          </p:nvPr>
        </p:nvSpPr>
        <p:spPr>
          <a:xfrm>
            <a:off x="371475" y="516450"/>
            <a:ext cx="84069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  <p:extLst>
    <p:ext uri="{DCECCB84-F9BA-43D5-87BE-67443E8EF086}">
      <p15:sldGuideLst>
        <p15:guide id="1" pos="229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engine&#10;&#10;Description automatically generated" id="27" name="Google Shape;27;g24f48c78523_1_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8120" y="4772470"/>
            <a:ext cx="187024" cy="187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&#10;&#10;Description automatically generated with medium confidence" id="28" name="Google Shape;28;g24f48c78523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33739" y="4802853"/>
            <a:ext cx="336042" cy="123215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g24f48c78523_1_0"/>
          <p:cNvSpPr txBox="1"/>
          <p:nvPr/>
        </p:nvSpPr>
        <p:spPr>
          <a:xfrm>
            <a:off x="666300" y="4719738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© Okta and/or its affiliates. All rights reserved. 	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pos="556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steps + content">
  <p:cSld name="3_g_Image Collage Dark (6x)_1_1">
    <p:bg>
      <p:bgPr>
        <a:solidFill>
          <a:schemeClr val="lt2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g24f48c78523_0_1589"/>
          <p:cNvSpPr/>
          <p:nvPr>
            <p:ph idx="2" type="pic"/>
          </p:nvPr>
        </p:nvSpPr>
        <p:spPr>
          <a:xfrm>
            <a:off x="24979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32" name="Google Shape;32;g24f48c78523_0_1589"/>
          <p:cNvSpPr/>
          <p:nvPr>
            <p:ph idx="3" type="pic"/>
          </p:nvPr>
        </p:nvSpPr>
        <p:spPr>
          <a:xfrm>
            <a:off x="46361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33" name="Google Shape;33;g24f48c78523_0_1589"/>
          <p:cNvSpPr txBox="1"/>
          <p:nvPr>
            <p:ph idx="1" type="body"/>
          </p:nvPr>
        </p:nvSpPr>
        <p:spPr>
          <a:xfrm>
            <a:off x="27791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4" name="Google Shape;34;g24f48c78523_0_1589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Google Shape;35;g24f48c78523_0_1589"/>
          <p:cNvSpPr/>
          <p:nvPr/>
        </p:nvSpPr>
        <p:spPr>
          <a:xfrm>
            <a:off x="24979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g24f48c78523_0_1589"/>
          <p:cNvSpPr txBox="1"/>
          <p:nvPr>
            <p:ph idx="4" type="body"/>
          </p:nvPr>
        </p:nvSpPr>
        <p:spPr>
          <a:xfrm>
            <a:off x="49175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7" name="Google Shape;37;g24f48c78523_0_1589"/>
          <p:cNvSpPr/>
          <p:nvPr/>
        </p:nvSpPr>
        <p:spPr>
          <a:xfrm>
            <a:off x="46363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g24f48c78523_0_1589"/>
          <p:cNvSpPr txBox="1"/>
          <p:nvPr>
            <p:ph idx="5" type="subTitle"/>
          </p:nvPr>
        </p:nvSpPr>
        <p:spPr>
          <a:xfrm>
            <a:off x="371475" y="516450"/>
            <a:ext cx="84120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steps + content ">
  <p:cSld name="3_g_Image Collage Dark (6x)_1">
    <p:bg>
      <p:bgPr>
        <a:solidFill>
          <a:schemeClr val="lt2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24f48c78523_0_1571"/>
          <p:cNvSpPr/>
          <p:nvPr>
            <p:ph idx="2" type="pic"/>
          </p:nvPr>
        </p:nvSpPr>
        <p:spPr>
          <a:xfrm>
            <a:off x="14311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1" name="Google Shape;41;g24f48c78523_0_1571"/>
          <p:cNvSpPr/>
          <p:nvPr>
            <p:ph idx="3" type="pic"/>
          </p:nvPr>
        </p:nvSpPr>
        <p:spPr>
          <a:xfrm>
            <a:off x="35693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2" name="Google Shape;42;g24f48c78523_0_1571"/>
          <p:cNvSpPr/>
          <p:nvPr>
            <p:ph idx="4" type="pic"/>
          </p:nvPr>
        </p:nvSpPr>
        <p:spPr>
          <a:xfrm>
            <a:off x="5703908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3" name="Google Shape;43;g24f48c78523_0_1571"/>
          <p:cNvSpPr txBox="1"/>
          <p:nvPr>
            <p:ph idx="1" type="body"/>
          </p:nvPr>
        </p:nvSpPr>
        <p:spPr>
          <a:xfrm>
            <a:off x="1712350" y="11408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4" name="Google Shape;44;g24f48c78523_0_1571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5" name="Google Shape;45;g24f48c78523_0_1571"/>
          <p:cNvSpPr/>
          <p:nvPr/>
        </p:nvSpPr>
        <p:spPr>
          <a:xfrm>
            <a:off x="626950" y="11820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g24f48c78523_0_1571"/>
          <p:cNvSpPr txBox="1"/>
          <p:nvPr>
            <p:ph idx="5" type="body"/>
          </p:nvPr>
        </p:nvSpPr>
        <p:spPr>
          <a:xfrm>
            <a:off x="3850775" y="11408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7" name="Google Shape;47;g24f48c78523_0_1571"/>
          <p:cNvSpPr/>
          <p:nvPr/>
        </p:nvSpPr>
        <p:spPr>
          <a:xfrm>
            <a:off x="3569550" y="11820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g24f48c78523_0_1571"/>
          <p:cNvSpPr txBox="1"/>
          <p:nvPr>
            <p:ph idx="6" type="body"/>
          </p:nvPr>
        </p:nvSpPr>
        <p:spPr>
          <a:xfrm>
            <a:off x="5989200" y="11408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9" name="Google Shape;49;g24f48c78523_0_1571"/>
          <p:cNvSpPr/>
          <p:nvPr/>
        </p:nvSpPr>
        <p:spPr>
          <a:xfrm>
            <a:off x="5860375" y="11820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g24f48c78523_0_1571"/>
          <p:cNvSpPr txBox="1"/>
          <p:nvPr>
            <p:ph idx="7" type="subTitle"/>
          </p:nvPr>
        </p:nvSpPr>
        <p:spPr>
          <a:xfrm>
            <a:off x="371475" y="516450"/>
            <a:ext cx="84012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 step + content ">
  <p:cSld name="3_g_Image Collage Dark (6x)_1_1_1">
    <p:bg>
      <p:bgPr>
        <a:solidFill>
          <a:schemeClr val="lt2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24f48c78523_0_1838"/>
          <p:cNvSpPr/>
          <p:nvPr>
            <p:ph idx="2" type="pic"/>
          </p:nvPr>
        </p:nvSpPr>
        <p:spPr>
          <a:xfrm>
            <a:off x="35647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53" name="Google Shape;53;g24f48c78523_0_1838"/>
          <p:cNvSpPr txBox="1"/>
          <p:nvPr>
            <p:ph idx="1" type="body"/>
          </p:nvPr>
        </p:nvSpPr>
        <p:spPr>
          <a:xfrm>
            <a:off x="38459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4" name="Google Shape;54;g24f48c78523_0_1838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5" name="Google Shape;55;g24f48c78523_0_1838"/>
          <p:cNvSpPr/>
          <p:nvPr/>
        </p:nvSpPr>
        <p:spPr>
          <a:xfrm>
            <a:off x="35647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g24f48c78523_0_1838"/>
          <p:cNvSpPr txBox="1"/>
          <p:nvPr>
            <p:ph idx="3" type="subTitle"/>
          </p:nvPr>
        </p:nvSpPr>
        <p:spPr>
          <a:xfrm>
            <a:off x="371475" y="516450"/>
            <a:ext cx="84120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24f48c78523_0_790"/>
          <p:cNvSpPr txBox="1"/>
          <p:nvPr>
            <p:ph type="title"/>
          </p:nvPr>
        </p:nvSpPr>
        <p:spPr>
          <a:xfrm>
            <a:off x="297973" y="327310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b="0" i="0" sz="2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g24f48c78523_0_790"/>
          <p:cNvSpPr txBox="1"/>
          <p:nvPr>
            <p:ph idx="1" type="body"/>
          </p:nvPr>
        </p:nvSpPr>
        <p:spPr>
          <a:xfrm>
            <a:off x="372718" y="1204783"/>
            <a:ext cx="8397000" cy="31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​"/>
              <a:defRPr b="0" i="0" sz="12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indent="-28575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"/>
              <a:buChar char="•"/>
              <a:defRPr b="0" i="0" sz="9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indent="-2794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B665F"/>
              </a:buClr>
              <a:buSzPts val="800"/>
              <a:buFont typeface="DM Sans"/>
              <a:buChar char="－"/>
              <a:defRPr b="0" i="0" sz="800" u="none" cap="none" strike="noStrike">
                <a:solidFill>
                  <a:srgbClr val="6B665F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"/>
              <a:buChar char="​"/>
              <a:defRPr b="0" i="0" sz="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indent="-279400" lvl="4" marL="22860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"/>
              <a:buChar char="​"/>
              <a:defRPr b="0" i="0" sz="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FFE47B"/>
              </a:buClr>
              <a:buSzPts val="1800"/>
              <a:buFont typeface="DM Sans"/>
              <a:buChar char="​"/>
              <a:defRPr b="0" i="0" sz="1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indent="-400050" lvl="6" marL="3200400" marR="0" rtl="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DM Sans"/>
              <a:buChar char="​"/>
              <a:defRPr b="0" i="0" sz="27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indent="-317500" lvl="7" marL="3657600" marR="0" rtl="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rgbClr val="EC3629"/>
              </a:buClr>
              <a:buSzPts val="1400"/>
              <a:buFont typeface="DM Sans"/>
              <a:buChar char="•"/>
              <a:defRPr b="0" i="0" sz="1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indent="-317500" lvl="8" marL="4114800" marR="0" rtl="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rgbClr val="00B478"/>
              </a:buClr>
              <a:buSzPts val="1400"/>
              <a:buFont typeface="DM Sans"/>
              <a:buChar char="•"/>
              <a:defRPr b="0" i="0" sz="1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pic>
        <p:nvPicPr>
          <p:cNvPr descr="A picture containing engine&#10;&#10;Description automatically generated" id="8" name="Google Shape;8;g24f48c78523_0_79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368120" y="4772470"/>
            <a:ext cx="187024" cy="187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&#10;&#10;Description automatically generated with medium confidence" id="9" name="Google Shape;9;g24f48c78523_0_79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33739" y="4802853"/>
            <a:ext cx="336042" cy="12321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g24f48c78523_0_790"/>
          <p:cNvSpPr txBox="1"/>
          <p:nvPr/>
        </p:nvSpPr>
        <p:spPr>
          <a:xfrm>
            <a:off x="609400" y="4718213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© Okta and/or its affiliates. All rights reserved. 	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234">
          <p15:clr>
            <a:srgbClr val="F26B43"/>
          </p15:clr>
        </p15:guide>
        <p15:guide id="4" pos="5526">
          <p15:clr>
            <a:srgbClr val="F26B43"/>
          </p15:clr>
        </p15:guide>
        <p15:guide id="5" orient="horz" pos="252">
          <p15:clr>
            <a:srgbClr val="F26B43"/>
          </p15:clr>
        </p15:guide>
        <p15:guide id="6" orient="horz" pos="2898">
          <p15:clr>
            <a:srgbClr val="F26B43"/>
          </p15:clr>
        </p15:guide>
        <p15:guide id="7" orient="horz" pos="7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help.okta.com/oie/en-us/Content/Topics/identity-engine/devices/fp/fp-enable.ht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10.png"/><Relationship Id="rId6" Type="http://schemas.openxmlformats.org/officeDocument/2006/relationships/hyperlink" Target="https://apps.apple.com/us/app/okta-verify/id490179405?platform=iphone" TargetMode="External"/><Relationship Id="rId7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3.png"/><Relationship Id="rId6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799a518198_0_3"/>
          <p:cNvSpPr txBox="1"/>
          <p:nvPr/>
        </p:nvSpPr>
        <p:spPr>
          <a:xfrm>
            <a:off x="283875" y="150750"/>
            <a:ext cx="87726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How to use this QRG to enable your end users? </a:t>
            </a:r>
            <a:endParaRPr sz="24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2" name="Google Shape;62;g2799a518198_0_3"/>
          <p:cNvSpPr txBox="1"/>
          <p:nvPr/>
        </p:nvSpPr>
        <p:spPr>
          <a:xfrm>
            <a:off x="259550" y="526725"/>
            <a:ext cx="87726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This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Quick Reference Guide (QRG)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explains how to set up and sign in using Okta FastPass. S</a:t>
            </a:r>
            <a:r>
              <a:rPr lang="en" sz="1100">
                <a:latin typeface="DM Sans"/>
                <a:ea typeface="DM Sans"/>
                <a:cs typeface="DM Sans"/>
                <a:sym typeface="DM Sans"/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hare this Quick Reference Guide with end user if you have enabled Okta FastPass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. For more information, refer to the </a:t>
            </a:r>
            <a:r>
              <a:rPr lang="en" sz="1100" u="sng">
                <a:solidFill>
                  <a:schemeClr val="hlink"/>
                </a:solidFill>
                <a:latin typeface="DM Sans"/>
                <a:ea typeface="DM Sans"/>
                <a:cs typeface="DM Sans"/>
                <a:sym typeface="DM Sans"/>
                <a:hlinkClick r:id="rId3"/>
              </a:rPr>
              <a:t>Enable Okta FastPass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documentation..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Customize and share the following QRGs with your end users: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Set up Okta Verify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QRG to explain how to install and set up Okta Verify.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Self Service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 to explain how to change your password, reset your password, and recover your Okta account.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Okta FAQ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guide to answer general questions about Okta, Okta Verify, Okta FastPass, and MFA. 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Customize and share the following QRGs based on your Okta implementation: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you are implementing Desktop Password Sync for macOS, share 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Desktop Password Sync for macOS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you are using YubiKey for MFA, share the </a:t>
            </a:r>
            <a:r>
              <a:rPr b="1" lang="en" sz="11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Enroll and use your YubiKey </a:t>
            </a:r>
            <a:r>
              <a:rPr lang="en" sz="11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ORG.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We recommend that you customize this enablement content for your end user.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Note for Administrator: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This presentation includes placeholders to specify your company’s help desk information so that users can contact the team in case of any questions or issues. 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4f48c78523_0_778"/>
          <p:cNvSpPr txBox="1"/>
          <p:nvPr/>
        </p:nvSpPr>
        <p:spPr>
          <a:xfrm>
            <a:off x="299625" y="1200150"/>
            <a:ext cx="8458200" cy="14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3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Prerequisites</a:t>
            </a:r>
            <a:br>
              <a:rPr b="1" i="0" lang="en" sz="11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</a:br>
            <a:endParaRPr b="1" i="0" sz="1100" u="none" cap="none" strike="noStrike">
              <a:solidFill>
                <a:srgbClr val="00000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Char char="●"/>
            </a:pPr>
            <a:r>
              <a:rPr b="0" i="0" lang="en" sz="11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Install and set up the latest version of Okta Verify. Refer to the Okta Verify QRG. </a:t>
            </a:r>
            <a:endParaRPr b="0" i="0" sz="1100" u="none" cap="none" strike="noStrike">
              <a:solidFill>
                <a:srgbClr val="00000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Administrator has configured Okta FastPass for your organization. 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1" i="0" lang="en" sz="11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</a:br>
            <a:endParaRPr b="1" i="0" sz="1100" u="none" cap="none" strike="noStrike">
              <a:solidFill>
                <a:srgbClr val="000000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8" name="Google Shape;68;g24f48c78523_0_778"/>
          <p:cNvSpPr txBox="1"/>
          <p:nvPr/>
        </p:nvSpPr>
        <p:spPr>
          <a:xfrm>
            <a:off x="362475" y="649350"/>
            <a:ext cx="8615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  <a:latin typeface="DM Sans"/>
                <a:ea typeface="DM Sans"/>
                <a:cs typeface="DM Sans"/>
                <a:sym typeface="DM Sans"/>
              </a:rPr>
              <a:t>Okta FastPass provides passwordless authentication from any device or location to any Okta-managed app. Your organization’s administrator can configure 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  <a:latin typeface="DM Sans"/>
                <a:ea typeface="DM Sans"/>
                <a:cs typeface="DM Sans"/>
                <a:sym typeface="DM Sans"/>
              </a:rPr>
              <a:t>Okta FastPass to access your Okta apps.</a:t>
            </a:r>
            <a:endParaRPr i="0" sz="1100" u="none" cap="none" strike="noStrike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9" name="Google Shape;69;g24f48c78523_0_778"/>
          <p:cNvSpPr txBox="1"/>
          <p:nvPr/>
        </p:nvSpPr>
        <p:spPr>
          <a:xfrm>
            <a:off x="283875" y="150750"/>
            <a:ext cx="87726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Set up Okta FastPass</a:t>
            </a:r>
            <a:endParaRPr sz="24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g279596e5b8f_0_1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471" l="0" r="0" t="2462"/>
          <a:stretch/>
        </p:blipFill>
        <p:spPr>
          <a:xfrm>
            <a:off x="364331" y="1843294"/>
            <a:ext cx="2004300" cy="2545800"/>
          </a:xfrm>
          <a:prstGeom prst="roundRect">
            <a:avLst>
              <a:gd fmla="val 16667" name="adj"/>
            </a:avLst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75" name="Google Shape;75;g279596e5b8f_0_11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550" r="1550" t="0"/>
          <a:stretch/>
        </p:blipFill>
        <p:spPr>
          <a:xfrm>
            <a:off x="2502517" y="1843294"/>
            <a:ext cx="2004300" cy="2545800"/>
          </a:xfrm>
          <a:prstGeom prst="roundRect">
            <a:avLst>
              <a:gd fmla="val 16667" name="adj"/>
            </a:avLst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76" name="Google Shape;76;g279596e5b8f_0_11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22219" r="22219" t="0"/>
          <a:stretch/>
        </p:blipFill>
        <p:spPr>
          <a:xfrm>
            <a:off x="4653600" y="1843300"/>
            <a:ext cx="1987800" cy="2545800"/>
          </a:xfrm>
          <a:prstGeom prst="roundRect">
            <a:avLst>
              <a:gd fmla="val 16667" name="adj"/>
            </a:avLst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77" name="Google Shape;77;g279596e5b8f_0_11"/>
          <p:cNvSpPr txBox="1"/>
          <p:nvPr>
            <p:ph idx="1" type="body"/>
          </p:nvPr>
        </p:nvSpPr>
        <p:spPr>
          <a:xfrm>
            <a:off x="645550" y="988425"/>
            <a:ext cx="1722600" cy="633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rPr lang="en"/>
              <a:t>Access Okta Verify</a:t>
            </a:r>
            <a:endParaRPr/>
          </a:p>
          <a:p>
            <a:pPr indent="-95250" lvl="0" marL="1714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AutoNum type="arabicPeriod"/>
            </a:pPr>
            <a:r>
              <a:rPr lang="en" sz="600"/>
              <a:t>Open </a:t>
            </a:r>
            <a:r>
              <a:rPr lang="en" sz="600" u="sng">
                <a:solidFill>
                  <a:schemeClr val="hlink"/>
                </a:solidFill>
                <a:hlinkClick r:id="rId6"/>
              </a:rPr>
              <a:t>Okta Verify</a:t>
            </a:r>
            <a:r>
              <a:rPr lang="en" sz="600"/>
              <a:t>.</a:t>
            </a:r>
            <a:endParaRPr sz="600"/>
          </a:p>
          <a:p>
            <a:pPr indent="-95250" lvl="0" marL="171450" rtl="0" algn="l"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your account to view </a:t>
            </a:r>
            <a:r>
              <a:rPr b="1" lang="en" sz="600"/>
              <a:t>Account Details</a:t>
            </a:r>
            <a:r>
              <a:rPr lang="en" sz="600"/>
              <a:t>. </a:t>
            </a:r>
            <a:endParaRPr sz="600"/>
          </a:p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g279596e5b8f_0_11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 up Okta FastPass on your iOS and Android Devices</a:t>
            </a:r>
            <a:endParaRPr/>
          </a:p>
        </p:txBody>
      </p:sp>
      <p:sp>
        <p:nvSpPr>
          <p:cNvPr id="79" name="Google Shape;79;g279596e5b8f_0_11"/>
          <p:cNvSpPr txBox="1"/>
          <p:nvPr>
            <p:ph idx="6" type="body"/>
          </p:nvPr>
        </p:nvSpPr>
        <p:spPr>
          <a:xfrm>
            <a:off x="2783975" y="988425"/>
            <a:ext cx="1722600" cy="855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rPr lang="en"/>
              <a:t>Configure Okta FastPass</a:t>
            </a:r>
            <a:endParaRPr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Set up for Okta FastPass</a:t>
            </a:r>
            <a:r>
              <a:rPr lang="en" sz="600"/>
              <a:t>.</a:t>
            </a:r>
            <a:endParaRPr sz="6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Next</a:t>
            </a:r>
            <a:r>
              <a:rPr lang="en" sz="600"/>
              <a:t> or </a:t>
            </a:r>
            <a:r>
              <a:rPr b="1" lang="en" sz="600"/>
              <a:t>Sign in.</a:t>
            </a:r>
            <a:r>
              <a:rPr lang="en" sz="600"/>
              <a:t> </a:t>
            </a:r>
            <a:br>
              <a:rPr lang="en" sz="600"/>
            </a:br>
            <a:r>
              <a:rPr lang="en" sz="600"/>
              <a:t>If Okta Verify displays a code, select </a:t>
            </a:r>
            <a:r>
              <a:rPr b="1" lang="en" sz="600"/>
              <a:t>Copy Code</a:t>
            </a:r>
            <a:r>
              <a:rPr lang="en" sz="600"/>
              <a:t>, incase you are prompted. </a:t>
            </a:r>
            <a:endParaRPr sz="6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If the code is hidden and you want to view it, select the </a:t>
            </a:r>
            <a:r>
              <a:rPr b="1" lang="en" sz="600"/>
              <a:t>Reveal</a:t>
            </a:r>
            <a:r>
              <a:rPr lang="en" sz="600"/>
              <a:t> icon.</a:t>
            </a:r>
            <a:endParaRPr sz="6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Continue</a:t>
            </a:r>
            <a:r>
              <a:rPr lang="en" sz="600"/>
              <a:t> to Verification.</a:t>
            </a:r>
            <a:r>
              <a:rPr lang="en" sz="600">
                <a:highlight>
                  <a:srgbClr val="FFFFFF"/>
                </a:highlight>
              </a:rPr>
              <a:t> </a:t>
            </a:r>
            <a:br>
              <a:rPr lang="en" sz="600">
                <a:highlight>
                  <a:srgbClr val="FFFFFF"/>
                </a:highlight>
              </a:rPr>
            </a:br>
            <a:endParaRPr sz="600"/>
          </a:p>
        </p:txBody>
      </p:sp>
      <p:sp>
        <p:nvSpPr>
          <p:cNvPr id="80" name="Google Shape;80;g279596e5b8f_0_11"/>
          <p:cNvSpPr txBox="1"/>
          <p:nvPr>
            <p:ph idx="7" type="body"/>
          </p:nvPr>
        </p:nvSpPr>
        <p:spPr>
          <a:xfrm>
            <a:off x="4922400" y="988425"/>
            <a:ext cx="1722600" cy="633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rPr lang="en"/>
              <a:t>Confirm your identity</a:t>
            </a:r>
            <a:endParaRPr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Enter the  email address where </a:t>
            </a:r>
            <a:r>
              <a:rPr lang="en" sz="600"/>
              <a:t>your organization sent</a:t>
            </a:r>
            <a:r>
              <a:rPr lang="en" sz="600"/>
              <a:t> Okta Verify or Okta FastPass set up instructions.</a:t>
            </a:r>
            <a:endParaRPr sz="6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a security method to verify. </a:t>
            </a:r>
            <a:endParaRPr sz="600"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81" name="Google Shape;81;g279596e5b8f_0_11"/>
          <p:cNvSpPr txBox="1"/>
          <p:nvPr>
            <p:ph idx="9" type="subTitle"/>
          </p:nvPr>
        </p:nvSpPr>
        <p:spPr>
          <a:xfrm>
            <a:off x="371475" y="516450"/>
            <a:ext cx="8406900" cy="39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This section explains how to set up Okta FastPass on your iOS and Android devices. Contact </a:t>
            </a:r>
            <a:r>
              <a:rPr i="1" lang="en" sz="1100">
                <a:solidFill>
                  <a:srgbClr val="EC3629"/>
                </a:solidFill>
              </a:rPr>
              <a:t>&lt;your company's help desk or IT admin&gt;</a:t>
            </a:r>
            <a:r>
              <a:rPr lang="en" sz="1100">
                <a:solidFill>
                  <a:srgbClr val="000000"/>
                </a:solidFill>
              </a:rPr>
              <a:t> in case of any issues. </a:t>
            </a:r>
            <a:endParaRPr sz="1100"/>
          </a:p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2" name="Google Shape;82;g279596e5b8f_0_11"/>
          <p:cNvPicPr preferRelativeResize="0"/>
          <p:nvPr>
            <p:ph idx="5" type="pic"/>
          </p:nvPr>
        </p:nvPicPr>
        <p:blipFill rotWithShape="1">
          <a:blip r:embed="rId7">
            <a:alphaModFix/>
          </a:blip>
          <a:srcRect b="0" l="6263" r="6263" t="0"/>
          <a:stretch/>
        </p:blipFill>
        <p:spPr>
          <a:xfrm>
            <a:off x="6774103" y="1843293"/>
            <a:ext cx="2004300" cy="2545800"/>
          </a:xfrm>
          <a:prstGeom prst="roundRect">
            <a:avLst>
              <a:gd fmla="val 16667" name="adj"/>
            </a:avLst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3" name="Google Shape;83;g279596e5b8f_0_11"/>
          <p:cNvSpPr txBox="1"/>
          <p:nvPr>
            <p:ph idx="8" type="body"/>
          </p:nvPr>
        </p:nvSpPr>
        <p:spPr>
          <a:xfrm>
            <a:off x="7060825" y="988425"/>
            <a:ext cx="1722600" cy="633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Enable Biometrics</a:t>
            </a:r>
            <a:br>
              <a:rPr lang="en"/>
            </a:br>
            <a:r>
              <a:rPr lang="en" sz="600"/>
              <a:t>If prompted, enable biometrics. </a:t>
            </a:r>
            <a:endParaRPr sz="6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Enable</a:t>
            </a:r>
            <a:r>
              <a:rPr lang="en" sz="600"/>
              <a:t>. The </a:t>
            </a:r>
            <a:r>
              <a:rPr b="1" lang="en" sz="600"/>
              <a:t>Setup complete </a:t>
            </a:r>
            <a:r>
              <a:rPr lang="en" sz="600"/>
              <a:t>screen confirms that you enabled Okta FastPass.</a:t>
            </a:r>
            <a:endParaRPr sz="600"/>
          </a:p>
          <a:p>
            <a:pPr indent="-952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Select </a:t>
            </a:r>
            <a:r>
              <a:rPr b="1" lang="en" sz="600"/>
              <a:t>Done</a:t>
            </a:r>
            <a:r>
              <a:rPr lang="en" sz="600"/>
              <a:t> to complete the Okta FastPass set up on your iOS or Android device.</a:t>
            </a:r>
            <a:endParaRPr sz="600"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84" name="Google Shape;84;g279596e5b8f_0_11"/>
          <p:cNvSpPr txBox="1"/>
          <p:nvPr/>
        </p:nvSpPr>
        <p:spPr>
          <a:xfrm>
            <a:off x="284125" y="1000888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01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5" name="Google Shape;85;g279596e5b8f_0_11"/>
          <p:cNvSpPr txBox="1"/>
          <p:nvPr/>
        </p:nvSpPr>
        <p:spPr>
          <a:xfrm>
            <a:off x="2442275" y="1000888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2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6" name="Google Shape;86;g279596e5b8f_0_11"/>
          <p:cNvSpPr txBox="1"/>
          <p:nvPr/>
        </p:nvSpPr>
        <p:spPr>
          <a:xfrm>
            <a:off x="4600425" y="1000888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3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7" name="Google Shape;87;g279596e5b8f_0_11"/>
          <p:cNvSpPr txBox="1"/>
          <p:nvPr/>
        </p:nvSpPr>
        <p:spPr>
          <a:xfrm>
            <a:off x="6719113" y="100087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4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g277ef23559e_0_3"/>
          <p:cNvPicPr preferRelativeResize="0"/>
          <p:nvPr>
            <p:ph idx="2" type="pic"/>
          </p:nvPr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726" y="2046974"/>
            <a:ext cx="1603800" cy="2037300"/>
          </a:xfrm>
          <a:prstGeom prst="roundRect">
            <a:avLst>
              <a:gd fmla="val 9845" name="adj"/>
            </a:avLst>
          </a:prstGeom>
          <a:solidFill>
            <a:srgbClr val="AFABA1"/>
          </a:solidFill>
          <a:effectLst>
            <a:outerShdw blurRad="57150" rotWithShape="0" algn="bl" dir="5400000" dist="19050">
              <a:srgbClr val="000000">
                <a:alpha val="49410"/>
              </a:srgbClr>
            </a:outerShdw>
          </a:effectLst>
        </p:spPr>
      </p:pic>
      <p:pic>
        <p:nvPicPr>
          <p:cNvPr id="93" name="Google Shape;93;g277ef23559e_0_3"/>
          <p:cNvPicPr preferRelativeResize="0"/>
          <p:nvPr>
            <p:ph idx="3" type="pic"/>
          </p:nvPr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29450" y="2596318"/>
            <a:ext cx="1603800" cy="2037300"/>
          </a:xfrm>
          <a:prstGeom prst="roundRect">
            <a:avLst>
              <a:gd fmla="val 9794" name="adj"/>
            </a:avLst>
          </a:prstGeom>
          <a:solidFill>
            <a:srgbClr val="AFABA1"/>
          </a:solidFill>
          <a:effectLst>
            <a:outerShdw blurRad="57150" rotWithShape="0" algn="bl" dir="5400000" dist="19050">
              <a:srgbClr val="000000">
                <a:alpha val="49410"/>
              </a:srgbClr>
            </a:outerShdw>
          </a:effectLst>
        </p:spPr>
      </p:pic>
      <p:pic>
        <p:nvPicPr>
          <p:cNvPr id="94" name="Google Shape;94;g277ef23559e_0_3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5461" r="5452" t="0"/>
          <a:stretch/>
        </p:blipFill>
        <p:spPr>
          <a:xfrm>
            <a:off x="3619425" y="2097000"/>
            <a:ext cx="2004300" cy="2545800"/>
          </a:xfrm>
          <a:prstGeom prst="roundRect">
            <a:avLst>
              <a:gd fmla="val 8867" name="adj"/>
            </a:avLst>
          </a:prstGeom>
          <a:solidFill>
            <a:srgbClr val="AFABA1"/>
          </a:solidFill>
          <a:effectLst>
            <a:outerShdw blurRad="57150" rotWithShape="0" algn="bl" dir="5400000" dist="19050">
              <a:srgbClr val="000000">
                <a:alpha val="49410"/>
              </a:srgbClr>
            </a:outerShdw>
          </a:effectLst>
        </p:spPr>
      </p:pic>
      <p:sp>
        <p:nvSpPr>
          <p:cNvPr id="95" name="Google Shape;95;g277ef23559e_0_3"/>
          <p:cNvSpPr txBox="1"/>
          <p:nvPr>
            <p:ph idx="1" type="body"/>
          </p:nvPr>
        </p:nvSpPr>
        <p:spPr>
          <a:xfrm>
            <a:off x="894437" y="1115813"/>
            <a:ext cx="24822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Access your Okta app </a:t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In your preferred browser, enter </a:t>
            </a:r>
            <a:r>
              <a:rPr i="1" lang="en" sz="600"/>
              <a:t>&lt;okta org URL&gt;</a:t>
            </a:r>
            <a:r>
              <a:rPr lang="en" sz="600"/>
              <a:t>. </a:t>
            </a:r>
            <a:r>
              <a:rPr lang="en" sz="600"/>
              <a:t>Okta FastPass uses your Okta Verify account to check your identity. </a:t>
            </a:r>
            <a:endParaRPr sz="6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Based on your setup, the systems displays either of the following options:</a:t>
            </a:r>
            <a:endParaRPr sz="600"/>
          </a:p>
        </p:txBody>
      </p:sp>
      <p:sp>
        <p:nvSpPr>
          <p:cNvPr id="96" name="Google Shape;96;g277ef23559e_0_3"/>
          <p:cNvSpPr txBox="1"/>
          <p:nvPr>
            <p:ph idx="6" type="body"/>
          </p:nvPr>
        </p:nvSpPr>
        <p:spPr>
          <a:xfrm>
            <a:off x="6141600" y="12932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97" name="Google Shape;97;g277ef23559e_0_3"/>
          <p:cNvSpPr txBox="1"/>
          <p:nvPr>
            <p:ph type="title"/>
          </p:nvPr>
        </p:nvSpPr>
        <p:spPr>
          <a:xfrm>
            <a:off x="284123" y="1224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1700"/>
              </a:spcAft>
              <a:buNone/>
            </a:pPr>
            <a:r>
              <a:rPr lang="en">
                <a:highlight>
                  <a:srgbClr val="FFFFFF"/>
                </a:highlight>
              </a:rPr>
              <a:t>Sign in with Okta FastPass on Windows or macOS</a:t>
            </a:r>
            <a:r>
              <a:rPr lang="en"/>
              <a:t> </a:t>
            </a:r>
            <a:endParaRPr/>
          </a:p>
        </p:txBody>
      </p:sp>
      <p:sp>
        <p:nvSpPr>
          <p:cNvPr id="98" name="Google Shape;98;g277ef23559e_0_3"/>
          <p:cNvSpPr txBox="1"/>
          <p:nvPr>
            <p:ph idx="4294967295" type="body"/>
          </p:nvPr>
        </p:nvSpPr>
        <p:spPr>
          <a:xfrm>
            <a:off x="6109075" y="1115825"/>
            <a:ext cx="1722600" cy="7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Approve the notification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/>
              <a:t>Approve the Okta Verify notification. Click </a:t>
            </a:r>
            <a:r>
              <a:rPr b="1" lang="en" sz="600"/>
              <a:t>Yes, it’s me.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99" name="Google Shape;99;g277ef23559e_0_3"/>
          <p:cNvSpPr txBox="1"/>
          <p:nvPr>
            <p:ph idx="7" type="subTitle"/>
          </p:nvPr>
        </p:nvSpPr>
        <p:spPr>
          <a:xfrm>
            <a:off x="371475" y="592650"/>
            <a:ext cx="8401200" cy="3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This section explains how to sign in using Okta FastPass. Okta FastPass is installed on your desktop when you </a:t>
            </a:r>
            <a:r>
              <a:rPr lang="en" sz="1100">
                <a:solidFill>
                  <a:srgbClr val="000000"/>
                </a:solidFill>
              </a:rPr>
              <a:t>access</a:t>
            </a:r>
            <a:r>
              <a:rPr lang="en" sz="1100">
                <a:solidFill>
                  <a:srgbClr val="000000"/>
                </a:solidFill>
              </a:rPr>
              <a:t> it for the first time. </a:t>
            </a:r>
            <a:r>
              <a:rPr lang="en" sz="1100">
                <a:solidFill>
                  <a:srgbClr val="000000"/>
                </a:solidFill>
              </a:rPr>
              <a:t>Contact </a:t>
            </a:r>
            <a:r>
              <a:rPr i="1" lang="en" sz="1100">
                <a:solidFill>
                  <a:srgbClr val="EC3629"/>
                </a:solidFill>
              </a:rPr>
              <a:t>&lt;your company's help desk or IT admin&gt;</a:t>
            </a:r>
            <a:r>
              <a:rPr lang="en" sz="1100">
                <a:solidFill>
                  <a:srgbClr val="000000"/>
                </a:solidFill>
              </a:rPr>
              <a:t> in case of any issues.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</p:txBody>
      </p:sp>
      <p:sp>
        <p:nvSpPr>
          <p:cNvPr id="100" name="Google Shape;100;g277ef23559e_0_3"/>
          <p:cNvSpPr txBox="1"/>
          <p:nvPr/>
        </p:nvSpPr>
        <p:spPr>
          <a:xfrm>
            <a:off x="4572000" y="11408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02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01" name="Google Shape;101;g277ef23559e_0_3"/>
          <p:cNvSpPr txBox="1"/>
          <p:nvPr>
            <p:ph idx="5" type="body"/>
          </p:nvPr>
        </p:nvSpPr>
        <p:spPr>
          <a:xfrm>
            <a:off x="3847625" y="1115825"/>
            <a:ext cx="1722600" cy="633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100"/>
              <a:t>Verify your identity</a:t>
            </a:r>
            <a:endParaRPr sz="1100"/>
          </a:p>
          <a:p>
            <a:pPr indent="-1524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Choose </a:t>
            </a:r>
            <a:r>
              <a:rPr b="1" lang="en" sz="600"/>
              <a:t>Use Okta FastPass</a:t>
            </a:r>
            <a:r>
              <a:rPr lang="en" sz="600"/>
              <a:t> or </a:t>
            </a:r>
            <a:r>
              <a:rPr b="1" lang="en" sz="600"/>
              <a:t>Sign in with Okta FastPass</a:t>
            </a:r>
            <a:r>
              <a:rPr lang="en" sz="600"/>
              <a:t>.</a:t>
            </a:r>
            <a:endParaRPr sz="600"/>
          </a:p>
          <a:p>
            <a:pPr indent="-1524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AutoNum type="arabicPeriod"/>
            </a:pPr>
            <a:r>
              <a:rPr lang="en" sz="600"/>
              <a:t>Scan your fingerprint or tap the Okta Verify consent window.</a:t>
            </a:r>
            <a:endParaRPr sz="6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g277ef23559e_0_3"/>
          <p:cNvPicPr preferRelativeResize="0"/>
          <p:nvPr>
            <p:ph idx="4" type="pic"/>
          </p:nvPr>
        </p:nvPicPr>
        <p:blipFill rotWithShape="1">
          <a:blip r:embed="rId6">
            <a:alphaModFix/>
          </a:blip>
          <a:srcRect b="0" l="8444" r="8436" t="0"/>
          <a:stretch/>
        </p:blipFill>
        <p:spPr>
          <a:xfrm>
            <a:off x="5909908" y="2096993"/>
            <a:ext cx="2004300" cy="2545800"/>
          </a:xfrm>
          <a:prstGeom prst="roundRect">
            <a:avLst>
              <a:gd fmla="val 9878" name="adj"/>
            </a:avLst>
          </a:prstGeom>
          <a:solidFill>
            <a:srgbClr val="AFABA1"/>
          </a:solidFill>
          <a:effectLst>
            <a:outerShdw blurRad="57150" rotWithShape="0" algn="bl" dir="5400000" dist="19050">
              <a:srgbClr val="000000">
                <a:alpha val="49410"/>
              </a:srgbClr>
            </a:outerShdw>
          </a:effectLst>
        </p:spPr>
      </p:pic>
      <p:sp>
        <p:nvSpPr>
          <p:cNvPr id="103" name="Google Shape;103;g277ef23559e_0_3"/>
          <p:cNvSpPr txBox="1"/>
          <p:nvPr/>
        </p:nvSpPr>
        <p:spPr>
          <a:xfrm>
            <a:off x="552725" y="11408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01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04" name="Google Shape;104;g277ef23559e_0_3"/>
          <p:cNvSpPr txBox="1"/>
          <p:nvPr/>
        </p:nvSpPr>
        <p:spPr>
          <a:xfrm>
            <a:off x="3505925" y="11408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2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05" name="Google Shape;105;g277ef23559e_0_3"/>
          <p:cNvSpPr txBox="1"/>
          <p:nvPr/>
        </p:nvSpPr>
        <p:spPr>
          <a:xfrm>
            <a:off x="5793613" y="11408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03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UAT Quick Reference Template - 2023">
  <a:themeElements>
    <a:clrScheme name="Okta 2023">
      <a:dk1>
        <a:srgbClr val="191919"/>
      </a:dk1>
      <a:lt1>
        <a:srgbClr val="F6F1E7"/>
      </a:lt1>
      <a:dk2>
        <a:srgbClr val="3F59E3"/>
      </a:dk2>
      <a:lt2>
        <a:srgbClr val="FFFEFA"/>
      </a:lt2>
      <a:accent1>
        <a:srgbClr val="4CB7A3"/>
      </a:accent1>
      <a:accent2>
        <a:srgbClr val="EF9B05"/>
      </a:accent2>
      <a:accent3>
        <a:srgbClr val="E27133"/>
      </a:accent3>
      <a:accent4>
        <a:srgbClr val="149750"/>
      </a:accent4>
      <a:accent5>
        <a:srgbClr val="7549F2"/>
      </a:accent5>
      <a:accent6>
        <a:srgbClr val="E8DCC7"/>
      </a:accent6>
      <a:hlink>
        <a:srgbClr val="1A30A9"/>
      </a:hlink>
      <a:folHlink>
        <a:srgbClr val="B6C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