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Proxima Nova"/>
      <p:regular r:id="rId8"/>
      <p:bold r:id="rId9"/>
      <p:italic r:id="rId10"/>
      <p:boldItalic r:id="rId11"/>
    </p:embeddedFont>
    <p:embeddedFont>
      <p:font typeface="DM Sans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iPWhWFf8aVBmDgdwPk9DdkYmrpw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roximaNova-boldItalic.fntdata"/><Relationship Id="rId10" Type="http://schemas.openxmlformats.org/officeDocument/2006/relationships/font" Target="fonts/ProximaNova-italic.fntdata"/><Relationship Id="rId13" Type="http://schemas.openxmlformats.org/officeDocument/2006/relationships/font" Target="fonts/DMSans-bold.fntdata"/><Relationship Id="rId12" Type="http://schemas.openxmlformats.org/officeDocument/2006/relationships/font" Target="fonts/DMSa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roximaNova-bold.fntdata"/><Relationship Id="rId15" Type="http://schemas.openxmlformats.org/officeDocument/2006/relationships/font" Target="fonts/DMSans-boldItalic.fntdata"/><Relationship Id="rId14" Type="http://schemas.openxmlformats.org/officeDocument/2006/relationships/font" Target="fonts/DMSans-italic.fntdata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ProximaNova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79995edf1c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" name="Google Shape;59;g279995edf1c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77b50e1044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g277b50e1044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steps + content">
  <p:cSld name="3_g_Image Collage Dark (6x)">
    <p:bg>
      <p:bgPr>
        <a:solidFill>
          <a:schemeClr val="lt2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g24f48c78523_0_1239"/>
          <p:cNvSpPr/>
          <p:nvPr>
            <p:ph idx="2" type="pic"/>
          </p:nvPr>
        </p:nvSpPr>
        <p:spPr>
          <a:xfrm>
            <a:off x="3643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2" name="Google Shape;12;g24f48c78523_0_1239"/>
          <p:cNvSpPr/>
          <p:nvPr>
            <p:ph idx="3" type="pic"/>
          </p:nvPr>
        </p:nvSpPr>
        <p:spPr>
          <a:xfrm>
            <a:off x="25025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3" name="Google Shape;13;g24f48c78523_0_1239"/>
          <p:cNvSpPr/>
          <p:nvPr>
            <p:ph idx="4" type="pic"/>
          </p:nvPr>
        </p:nvSpPr>
        <p:spPr>
          <a:xfrm>
            <a:off x="46371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4" name="Google Shape;14;g24f48c78523_0_1239"/>
          <p:cNvSpPr/>
          <p:nvPr>
            <p:ph idx="5" type="pic"/>
          </p:nvPr>
        </p:nvSpPr>
        <p:spPr>
          <a:xfrm>
            <a:off x="6774103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15" name="Google Shape;15;g24f48c78523_0_1239"/>
          <p:cNvSpPr txBox="1"/>
          <p:nvPr>
            <p:ph idx="1" type="body"/>
          </p:nvPr>
        </p:nvSpPr>
        <p:spPr>
          <a:xfrm>
            <a:off x="6455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" name="Google Shape;16;g24f48c78523_0_123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" name="Google Shape;17;g24f48c78523_0_1239"/>
          <p:cNvSpPr/>
          <p:nvPr/>
        </p:nvSpPr>
        <p:spPr>
          <a:xfrm>
            <a:off x="3643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g24f48c78523_0_1239"/>
          <p:cNvSpPr txBox="1"/>
          <p:nvPr>
            <p:ph idx="6" type="body"/>
          </p:nvPr>
        </p:nvSpPr>
        <p:spPr>
          <a:xfrm>
            <a:off x="27839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" name="Google Shape;19;g24f48c78523_0_1239"/>
          <p:cNvSpPr/>
          <p:nvPr/>
        </p:nvSpPr>
        <p:spPr>
          <a:xfrm>
            <a:off x="25027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g24f48c78523_0_1239"/>
          <p:cNvSpPr txBox="1"/>
          <p:nvPr>
            <p:ph idx="7" type="body"/>
          </p:nvPr>
        </p:nvSpPr>
        <p:spPr>
          <a:xfrm>
            <a:off x="49224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" name="Google Shape;21;g24f48c78523_0_1239"/>
          <p:cNvSpPr/>
          <p:nvPr/>
        </p:nvSpPr>
        <p:spPr>
          <a:xfrm>
            <a:off x="464117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g24f48c78523_0_1239"/>
          <p:cNvSpPr txBox="1"/>
          <p:nvPr>
            <p:ph idx="8" type="body"/>
          </p:nvPr>
        </p:nvSpPr>
        <p:spPr>
          <a:xfrm>
            <a:off x="706082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3" name="Google Shape;23;g24f48c78523_0_1239"/>
          <p:cNvSpPr/>
          <p:nvPr/>
        </p:nvSpPr>
        <p:spPr>
          <a:xfrm>
            <a:off x="677960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g24f48c78523_0_1239"/>
          <p:cNvSpPr txBox="1"/>
          <p:nvPr>
            <p:ph idx="9" type="subTitle"/>
          </p:nvPr>
        </p:nvSpPr>
        <p:spPr>
          <a:xfrm>
            <a:off x="371475" y="516450"/>
            <a:ext cx="84069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g24f48c78523_0_1239"/>
          <p:cNvSpPr txBox="1"/>
          <p:nvPr/>
        </p:nvSpPr>
        <p:spPr>
          <a:xfrm>
            <a:off x="645550" y="4737225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© Okta and/or its affiliates. All rights reserved. 	</a:t>
            </a:r>
            <a:endParaRPr/>
          </a:p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  <p:extLst>
    <p:ext uri="{DCECCB84-F9BA-43D5-87BE-67443E8EF086}">
      <p15:sldGuideLst>
        <p15:guide id="1" pos="229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engine&#10;&#10;Description automatically generated" id="27" name="Google Shape;27;g24f48c78523_1_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28" name="Google Shape;28;g24f48c78523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g24f48c78523_1_0"/>
          <p:cNvSpPr txBox="1"/>
          <p:nvPr/>
        </p:nvSpPr>
        <p:spPr>
          <a:xfrm>
            <a:off x="674425" y="4718213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© Okta and/or its affiliates. All rights reserved. 	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pos="556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steps + content">
  <p:cSld name="3_g_Image Collage Dark (6x)_1_1">
    <p:bg>
      <p:bgPr>
        <a:solidFill>
          <a:schemeClr val="lt2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g24f48c78523_0_1589"/>
          <p:cNvSpPr/>
          <p:nvPr>
            <p:ph idx="2" type="pic"/>
          </p:nvPr>
        </p:nvSpPr>
        <p:spPr>
          <a:xfrm>
            <a:off x="24979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2" name="Google Shape;32;g24f48c78523_0_1589"/>
          <p:cNvSpPr/>
          <p:nvPr>
            <p:ph idx="3" type="pic"/>
          </p:nvPr>
        </p:nvSpPr>
        <p:spPr>
          <a:xfrm>
            <a:off x="46361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33" name="Google Shape;33;g24f48c78523_0_1589"/>
          <p:cNvSpPr txBox="1"/>
          <p:nvPr>
            <p:ph idx="1" type="body"/>
          </p:nvPr>
        </p:nvSpPr>
        <p:spPr>
          <a:xfrm>
            <a:off x="27791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4" name="Google Shape;34;g24f48c78523_0_1589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Google Shape;35;g24f48c78523_0_1589"/>
          <p:cNvSpPr/>
          <p:nvPr/>
        </p:nvSpPr>
        <p:spPr>
          <a:xfrm>
            <a:off x="24979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g24f48c78523_0_1589"/>
          <p:cNvSpPr txBox="1"/>
          <p:nvPr>
            <p:ph idx="4" type="body"/>
          </p:nvPr>
        </p:nvSpPr>
        <p:spPr>
          <a:xfrm>
            <a:off x="49175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7" name="Google Shape;37;g24f48c78523_0_1589"/>
          <p:cNvSpPr/>
          <p:nvPr/>
        </p:nvSpPr>
        <p:spPr>
          <a:xfrm>
            <a:off x="46363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g24f48c78523_0_1589"/>
          <p:cNvSpPr txBox="1"/>
          <p:nvPr>
            <p:ph idx="5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steps + content ">
  <p:cSld name="3_g_Image Collage Dark (6x)_1">
    <p:bg>
      <p:bgPr>
        <a:solidFill>
          <a:schemeClr val="lt2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24f48c78523_0_1571"/>
          <p:cNvSpPr/>
          <p:nvPr>
            <p:ph idx="2" type="pic"/>
          </p:nvPr>
        </p:nvSpPr>
        <p:spPr>
          <a:xfrm>
            <a:off x="14311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1" name="Google Shape;41;g24f48c78523_0_1571"/>
          <p:cNvSpPr/>
          <p:nvPr>
            <p:ph idx="3" type="pic"/>
          </p:nvPr>
        </p:nvSpPr>
        <p:spPr>
          <a:xfrm>
            <a:off x="3569317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2" name="Google Shape;42;g24f48c78523_0_1571"/>
          <p:cNvSpPr/>
          <p:nvPr>
            <p:ph idx="4" type="pic"/>
          </p:nvPr>
        </p:nvSpPr>
        <p:spPr>
          <a:xfrm>
            <a:off x="5703908" y="1843293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43" name="Google Shape;43;g24f48c78523_0_1571"/>
          <p:cNvSpPr txBox="1"/>
          <p:nvPr>
            <p:ph idx="1" type="body"/>
          </p:nvPr>
        </p:nvSpPr>
        <p:spPr>
          <a:xfrm>
            <a:off x="17123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4" name="Google Shape;44;g24f48c78523_0_1571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5" name="Google Shape;45;g24f48c78523_0_1571"/>
          <p:cNvSpPr/>
          <p:nvPr/>
        </p:nvSpPr>
        <p:spPr>
          <a:xfrm>
            <a:off x="14311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g24f48c78523_0_1571"/>
          <p:cNvSpPr txBox="1"/>
          <p:nvPr>
            <p:ph idx="5" type="body"/>
          </p:nvPr>
        </p:nvSpPr>
        <p:spPr>
          <a:xfrm>
            <a:off x="3850775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7" name="Google Shape;47;g24f48c78523_0_1571"/>
          <p:cNvSpPr/>
          <p:nvPr/>
        </p:nvSpPr>
        <p:spPr>
          <a:xfrm>
            <a:off x="3569550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g24f48c78523_0_1571"/>
          <p:cNvSpPr txBox="1"/>
          <p:nvPr>
            <p:ph idx="6" type="body"/>
          </p:nvPr>
        </p:nvSpPr>
        <p:spPr>
          <a:xfrm>
            <a:off x="598920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9" name="Google Shape;49;g24f48c78523_0_1571"/>
          <p:cNvSpPr/>
          <p:nvPr/>
        </p:nvSpPr>
        <p:spPr>
          <a:xfrm>
            <a:off x="570797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g24f48c78523_0_1571"/>
          <p:cNvSpPr txBox="1"/>
          <p:nvPr>
            <p:ph idx="7" type="subTitle"/>
          </p:nvPr>
        </p:nvSpPr>
        <p:spPr>
          <a:xfrm>
            <a:off x="371475" y="516450"/>
            <a:ext cx="84012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step + content ">
  <p:cSld name="3_g_Image Collage Dark (6x)_1_1_1">
    <p:bg>
      <p:bgPr>
        <a:solidFill>
          <a:schemeClr val="lt2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24f48c78523_0_1838"/>
          <p:cNvSpPr/>
          <p:nvPr>
            <p:ph idx="2" type="pic"/>
          </p:nvPr>
        </p:nvSpPr>
        <p:spPr>
          <a:xfrm>
            <a:off x="3564731" y="1843294"/>
            <a:ext cx="2004300" cy="2545800"/>
          </a:xfrm>
          <a:prstGeom prst="roundRect">
            <a:avLst>
              <a:gd fmla="val 4023" name="adj"/>
            </a:avLst>
          </a:prstGeom>
          <a:solidFill>
            <a:srgbClr val="AFABA1"/>
          </a:solidFill>
          <a:ln>
            <a:noFill/>
          </a:ln>
        </p:spPr>
      </p:sp>
      <p:sp>
        <p:nvSpPr>
          <p:cNvPr id="53" name="Google Shape;53;g24f48c78523_0_1838"/>
          <p:cNvSpPr txBox="1"/>
          <p:nvPr>
            <p:ph idx="1" type="body"/>
          </p:nvPr>
        </p:nvSpPr>
        <p:spPr>
          <a:xfrm>
            <a:off x="3845950" y="988425"/>
            <a:ext cx="1722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200"/>
              <a:buChar char="​"/>
              <a:defRPr/>
            </a:lvl1pPr>
            <a:lvl2pPr indent="-28575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Char char="－"/>
              <a:defRPr>
                <a:solidFill>
                  <a:schemeClr val="dk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4pPr>
            <a:lvl5pPr indent="-279400" lvl="4" marL="22860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Char char="​"/>
              <a:defRPr/>
            </a:lvl5pPr>
            <a:lvl6pPr indent="-317500" lvl="5" marL="2743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​"/>
              <a:defRPr/>
            </a:lvl6pPr>
            <a:lvl7pPr indent="-317500" lvl="6" marL="320040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1400"/>
              <a:buChar char="​"/>
              <a:defRPr/>
            </a:lvl7pPr>
            <a:lvl8pPr indent="-317500" lvl="7" marL="36576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4" name="Google Shape;54;g24f48c78523_0_1838"/>
          <p:cNvSpPr txBox="1"/>
          <p:nvPr>
            <p:ph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5" name="Google Shape;55;g24f48c78523_0_1838"/>
          <p:cNvSpPr/>
          <p:nvPr/>
        </p:nvSpPr>
        <p:spPr>
          <a:xfrm>
            <a:off x="3564725" y="1029675"/>
            <a:ext cx="220500" cy="2253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g24f48c78523_0_1838"/>
          <p:cNvSpPr txBox="1"/>
          <p:nvPr>
            <p:ph idx="3" type="subTitle"/>
          </p:nvPr>
        </p:nvSpPr>
        <p:spPr>
          <a:xfrm>
            <a:off x="371475" y="516450"/>
            <a:ext cx="84120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SzPts val="2700"/>
              <a:buNone/>
              <a:defRPr/>
            </a:lvl7pPr>
            <a:lvl8pPr lvl="7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24f48c78523_0_790"/>
          <p:cNvSpPr txBox="1"/>
          <p:nvPr>
            <p:ph type="title"/>
          </p:nvPr>
        </p:nvSpPr>
        <p:spPr>
          <a:xfrm>
            <a:off x="297973" y="327310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b="0" i="0" sz="2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24f48c78523_0_790"/>
          <p:cNvSpPr txBox="1"/>
          <p:nvPr>
            <p:ph idx="1" type="body"/>
          </p:nvPr>
        </p:nvSpPr>
        <p:spPr>
          <a:xfrm>
            <a:off x="372718" y="1204783"/>
            <a:ext cx="8397000" cy="3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​"/>
              <a:defRPr b="0" i="0" sz="12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indent="-28575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"/>
              <a:buChar char="•"/>
              <a:defRPr b="0" i="0" sz="9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indent="-2794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B665F"/>
              </a:buClr>
              <a:buSzPts val="800"/>
              <a:buFont typeface="DM Sans"/>
              <a:buChar char="－"/>
              <a:defRPr b="0" i="0" sz="800" u="none" cap="none" strike="noStrike">
                <a:solidFill>
                  <a:srgbClr val="6B665F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indent="-279400" lvl="4" marL="22860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"/>
              <a:buChar char="​"/>
              <a:defRPr b="0" i="0" sz="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FFE47B"/>
              </a:buClr>
              <a:buSzPts val="1800"/>
              <a:buFont typeface="DM Sans"/>
              <a:buChar char="​"/>
              <a:defRPr b="0" i="0" sz="18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indent="-400050" lvl="6" marL="3200400" marR="0" rtl="0" algn="l">
              <a:lnSpc>
                <a:spcPct val="90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M Sans"/>
              <a:buChar char="​"/>
              <a:defRPr b="0" i="0" sz="27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indent="-317500" lvl="7" marL="36576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EC3629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indent="-317500" lvl="8" marL="4114800" marR="0" rtl="0" algn="l">
              <a:lnSpc>
                <a:spcPct val="88000"/>
              </a:lnSpc>
              <a:spcBef>
                <a:spcPts val="1200"/>
              </a:spcBef>
              <a:spcAft>
                <a:spcPts val="0"/>
              </a:spcAft>
              <a:buClr>
                <a:srgbClr val="00B478"/>
              </a:buClr>
              <a:buSzPts val="1400"/>
              <a:buFont typeface="DM Sans"/>
              <a:buChar char="•"/>
              <a:defRPr b="0" i="0" sz="1400" u="none" cap="none" strike="noStrik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pic>
        <p:nvPicPr>
          <p:cNvPr descr="A picture containing engine&#10;&#10;Description automatically generated" id="8" name="Google Shape;8;g24f48c78523_0_79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368120" y="4772470"/>
            <a:ext cx="187024" cy="187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medium confidence" id="9" name="Google Shape;9;g24f48c78523_0_7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33739" y="4802853"/>
            <a:ext cx="336042" cy="12321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234">
          <p15:clr>
            <a:srgbClr val="F26B43"/>
          </p15:clr>
        </p15:guide>
        <p15:guide id="4" pos="5526">
          <p15:clr>
            <a:srgbClr val="F26B43"/>
          </p15:clr>
        </p15:guide>
        <p15:guide id="5" orient="horz" pos="252">
          <p15:clr>
            <a:srgbClr val="F26B43"/>
          </p15:clr>
        </p15:guide>
        <p15:guide id="6" orient="horz" pos="2898">
          <p15:clr>
            <a:srgbClr val="F26B43"/>
          </p15:clr>
        </p15:guide>
        <p15:guide id="7" orient="horz" pos="7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79995edf1c_1_0"/>
          <p:cNvSpPr txBox="1"/>
          <p:nvPr>
            <p:ph idx="4294967295" type="title"/>
          </p:nvPr>
        </p:nvSpPr>
        <p:spPr>
          <a:xfrm>
            <a:off x="284123" y="2748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How to use this QRG to enable your end user? </a:t>
            </a:r>
            <a:endParaRPr/>
          </a:p>
        </p:txBody>
      </p:sp>
      <p:sp>
        <p:nvSpPr>
          <p:cNvPr id="62" name="Google Shape;62;g279995edf1c_1_0"/>
          <p:cNvSpPr txBox="1"/>
          <p:nvPr>
            <p:ph idx="4294967295" type="subTitle"/>
          </p:nvPr>
        </p:nvSpPr>
        <p:spPr>
          <a:xfrm>
            <a:off x="294025" y="759375"/>
            <a:ext cx="8403900" cy="10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"/>
              <a:buNone/>
            </a:pPr>
            <a:r>
              <a:rPr lang="en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</a:t>
            </a:r>
            <a:r>
              <a:rPr lang="en" sz="1100">
                <a:solidFill>
                  <a:srgbClr val="000000"/>
                </a:solidFill>
              </a:rPr>
              <a:t>his section explains how to enroll your YubiKey with Okta Verify for authentication. Users have to set up Okta Verify before enrolling YubiKey. </a:t>
            </a:r>
            <a:endParaRPr i="0" sz="1200" u="none" cap="none" strike="noStrike">
              <a:solidFill>
                <a:schemeClr val="dk1"/>
              </a:solidFill>
            </a:endParaRPr>
          </a:p>
        </p:txBody>
      </p:sp>
      <p:sp>
        <p:nvSpPr>
          <p:cNvPr id="63" name="Google Shape;63;g279995edf1c_1_0"/>
          <p:cNvSpPr txBox="1"/>
          <p:nvPr/>
        </p:nvSpPr>
        <p:spPr>
          <a:xfrm>
            <a:off x="294025" y="1068600"/>
            <a:ext cx="7980600" cy="30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ustomize and share the following documents with your end users to setup Okta Verify 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Setup Okta Verify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QRG to explain how to install and set up Okta Verify before you use it.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Use Okta Verify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for MFA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QRG to explain how to use Okta Verify.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Okta FAQ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 guide to answer general questions about Okta, Okta Verify, Okta FastPass, and MFA.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Customize and share the following QRGs based on your Okta implementation: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implementing Okta FastPass, share 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Sign in with Okta FastPass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to explain how to set up and use Okta FastPass.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DM Sans"/>
              <a:buChar char="●"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If implementing Desktop Password Sync for macOS, share the </a:t>
            </a: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Desktop Password Sync for macOS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QRG.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We recommend that you customize this enablement content for your end user.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DM Sans"/>
                <a:ea typeface="DM Sans"/>
                <a:cs typeface="DM Sans"/>
                <a:sym typeface="DM Sans"/>
              </a:rPr>
              <a:t>Note for Administrator: </a:t>
            </a:r>
            <a:r>
              <a:rPr lang="en" sz="1100">
                <a:latin typeface="DM Sans"/>
                <a:ea typeface="DM Sans"/>
                <a:cs typeface="DM Sans"/>
                <a:sym typeface="DM Sans"/>
              </a:rPr>
              <a:t>This presentation includes placeholders to specify your company’s help desk information so that users can contact the team in case of any questions or issues.  </a:t>
            </a:r>
            <a:endParaRPr sz="1100">
              <a:latin typeface="DM Sans"/>
              <a:ea typeface="DM Sans"/>
              <a:cs typeface="DM Sans"/>
              <a:sym typeface="DM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7b50e1044_0_18"/>
          <p:cNvSpPr txBox="1"/>
          <p:nvPr>
            <p:ph idx="4294967295" type="title"/>
          </p:nvPr>
        </p:nvSpPr>
        <p:spPr>
          <a:xfrm>
            <a:off x="284123" y="46285"/>
            <a:ext cx="84993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Enroll and use your YubiKey</a:t>
            </a:r>
            <a:endParaRPr/>
          </a:p>
        </p:txBody>
      </p:sp>
      <p:sp>
        <p:nvSpPr>
          <p:cNvPr id="69" name="Google Shape;69;g277b50e1044_0_18"/>
          <p:cNvSpPr txBox="1"/>
          <p:nvPr>
            <p:ph idx="4294967295" type="subTitle"/>
          </p:nvPr>
        </p:nvSpPr>
        <p:spPr>
          <a:xfrm>
            <a:off x="371475" y="516450"/>
            <a:ext cx="8406900" cy="326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</a:t>
            </a:r>
            <a:r>
              <a:rPr b="0" i="0" lang="en" sz="1100" u="none" cap="none" strike="noStrik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his section explains how to </a:t>
            </a:r>
            <a:r>
              <a:rPr lang="en" sz="1100">
                <a:solidFill>
                  <a:srgbClr val="000000"/>
                </a:solidFill>
              </a:rPr>
              <a:t>enroll your YubiKey. Contact </a:t>
            </a:r>
            <a:r>
              <a:rPr i="1" lang="en" sz="1100">
                <a:solidFill>
                  <a:srgbClr val="EC3629"/>
                </a:solidFill>
              </a:rPr>
              <a:t>&lt;your company's help desk or IT admin&gt;</a:t>
            </a:r>
            <a:r>
              <a:rPr lang="en" sz="1100">
                <a:solidFill>
                  <a:srgbClr val="000000"/>
                </a:solidFill>
              </a:rPr>
              <a:t> in case of any issues. </a:t>
            </a:r>
            <a:endParaRPr b="0" i="0" sz="1100" u="none" cap="none" strike="noStrike">
              <a:solidFill>
                <a:srgbClr val="00000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AutoNum type="arabicPeriod"/>
            </a:pPr>
            <a:r>
              <a:rPr lang="en" sz="1100">
                <a:highlight>
                  <a:srgbClr val="FFFFFF"/>
                </a:highlight>
              </a:rPr>
              <a:t>Sign in to Okta. </a:t>
            </a:r>
            <a:endParaRPr sz="1100"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AutoNum type="arabicPeriod"/>
            </a:pPr>
            <a:r>
              <a:rPr lang="en" sz="1100">
                <a:highlight>
                  <a:srgbClr val="FFFFFF"/>
                </a:highlight>
              </a:rPr>
              <a:t>On the </a:t>
            </a:r>
            <a:r>
              <a:rPr b="1" lang="en" sz="1100">
                <a:highlight>
                  <a:srgbClr val="FFFFFF"/>
                </a:highlight>
              </a:rPr>
              <a:t>Set up factors</a:t>
            </a:r>
            <a:r>
              <a:rPr lang="en" sz="1100">
                <a:highlight>
                  <a:srgbClr val="FFFFFF"/>
                </a:highlight>
              </a:rPr>
              <a:t> page of the Sign-In Widget, click </a:t>
            </a:r>
            <a:r>
              <a:rPr b="1" lang="en" sz="1100">
                <a:highlight>
                  <a:srgbClr val="FFFFFF"/>
                </a:highlight>
              </a:rPr>
              <a:t>Set up</a:t>
            </a:r>
            <a:r>
              <a:rPr lang="en" sz="1100">
                <a:highlight>
                  <a:srgbClr val="FFFFFF"/>
                </a:highlight>
              </a:rPr>
              <a:t> under </a:t>
            </a:r>
            <a:r>
              <a:rPr b="1" lang="en" sz="1100">
                <a:highlight>
                  <a:srgbClr val="FFFFFF"/>
                </a:highlight>
              </a:rPr>
              <a:t>YubiKey</a:t>
            </a:r>
            <a:r>
              <a:rPr lang="en" sz="1100">
                <a:highlight>
                  <a:srgbClr val="FFFFFF"/>
                </a:highlight>
              </a:rPr>
              <a:t>. The </a:t>
            </a:r>
            <a:r>
              <a:rPr b="1" lang="en" sz="1100">
                <a:highlight>
                  <a:srgbClr val="FFFFFF"/>
                </a:highlight>
              </a:rPr>
              <a:t>Set up YubiKey</a:t>
            </a:r>
            <a:r>
              <a:rPr lang="en" sz="1100">
                <a:highlight>
                  <a:srgbClr val="FFFFFF"/>
                </a:highlight>
              </a:rPr>
              <a:t> page appears.</a:t>
            </a:r>
            <a:endParaRPr sz="1100"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>
                <a:highlight>
                  <a:srgbClr val="FFFFFF"/>
                </a:highlight>
              </a:rPr>
              <a:t>Insert the YubiKey and tap its button when prompted.</a:t>
            </a:r>
            <a:endParaRPr sz="1100"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AutoNum type="arabicPeriod"/>
            </a:pPr>
            <a:r>
              <a:rPr lang="en" sz="1100">
                <a:highlight>
                  <a:srgbClr val="FFFFFF"/>
                </a:highlight>
              </a:rPr>
              <a:t>Select </a:t>
            </a:r>
            <a:r>
              <a:rPr b="1" lang="en" sz="1100">
                <a:highlight>
                  <a:srgbClr val="FFFFFF"/>
                </a:highlight>
              </a:rPr>
              <a:t>Verify</a:t>
            </a:r>
            <a:r>
              <a:rPr lang="en" sz="1100">
                <a:highlight>
                  <a:srgbClr val="FFFFFF"/>
                </a:highlight>
              </a:rPr>
              <a:t>. The </a:t>
            </a:r>
            <a:r>
              <a:rPr b="1" lang="en" sz="1100">
                <a:highlight>
                  <a:srgbClr val="FFFFFF"/>
                </a:highlight>
              </a:rPr>
              <a:t>Set up security methods</a:t>
            </a:r>
            <a:r>
              <a:rPr lang="en" sz="1100">
                <a:highlight>
                  <a:srgbClr val="FFFFFF"/>
                </a:highlight>
              </a:rPr>
              <a:t> page appears.</a:t>
            </a:r>
            <a:endParaRPr sz="1100"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AutoNum type="arabicPeriod"/>
            </a:pPr>
            <a:r>
              <a:rPr lang="en" sz="1100">
                <a:highlight>
                  <a:srgbClr val="FFFFFF"/>
                </a:highlight>
              </a:rPr>
              <a:t>Select </a:t>
            </a:r>
            <a:r>
              <a:rPr b="1" lang="en" sz="1100">
                <a:highlight>
                  <a:srgbClr val="FFFFFF"/>
                </a:highlight>
              </a:rPr>
              <a:t>Finish</a:t>
            </a:r>
            <a:r>
              <a:rPr lang="en" sz="1100">
                <a:highlight>
                  <a:srgbClr val="FFFFFF"/>
                </a:highlight>
              </a:rPr>
              <a:t>. The YubiKey registration is complete. </a:t>
            </a:r>
            <a:endParaRPr sz="11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highlight>
                  <a:srgbClr val="FFFFFF"/>
                </a:highlight>
              </a:rPr>
              <a:t>After the end user has activated their YubiKey for one-time passwords, they can use it for </a:t>
            </a:r>
            <a:r>
              <a:rPr lang="en" sz="1100">
                <a:highlight>
                  <a:srgbClr val="FFFFFF"/>
                </a:highlight>
              </a:rPr>
              <a:t>multi factor</a:t>
            </a:r>
            <a:r>
              <a:rPr lang="en" sz="1100">
                <a:highlight>
                  <a:srgbClr val="FFFFFF"/>
                </a:highlight>
              </a:rPr>
              <a:t> authentication at subsequent sign-ons:</a:t>
            </a:r>
            <a:endParaRPr sz="1100"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100"/>
              <a:buFont typeface="DM Sans"/>
              <a:buAutoNum type="arabicPeriod"/>
            </a:pPr>
            <a:r>
              <a:rPr lang="en" sz="1100">
                <a:highlight>
                  <a:srgbClr val="FFFFFF"/>
                </a:highlight>
              </a:rPr>
              <a:t>Sign in to Okta.</a:t>
            </a:r>
            <a:endParaRPr sz="1100"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AutoNum type="arabicPeriod"/>
            </a:pPr>
            <a:r>
              <a:rPr lang="en" sz="1100">
                <a:highlight>
                  <a:srgbClr val="FFFFFF"/>
                </a:highlight>
              </a:rPr>
              <a:t>When the </a:t>
            </a:r>
            <a:r>
              <a:rPr b="1" lang="en" sz="1100">
                <a:highlight>
                  <a:srgbClr val="FFFFFF"/>
                </a:highlight>
              </a:rPr>
              <a:t>Verify with YubiKey</a:t>
            </a:r>
            <a:r>
              <a:rPr lang="en" sz="1100">
                <a:highlight>
                  <a:srgbClr val="FFFFFF"/>
                </a:highlight>
              </a:rPr>
              <a:t> page appears, insert the YubiKey and tap its button when prompted.</a:t>
            </a:r>
            <a:endParaRPr sz="1100">
              <a:highlight>
                <a:srgbClr val="FFFFFF"/>
              </a:highlight>
            </a:endParaRPr>
          </a:p>
          <a:p>
            <a:pPr indent="0" lvl="0" marL="0" marR="11430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100"/>
              <a:t>Okta uses session counters with YubiKeys. Your current OTP invalidates all previous ones. These OTPs may still be valid for use on other websites.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sz="1100">
              <a:highlight>
                <a:srgbClr val="FFFFFF"/>
              </a:highlight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EUAT Quick Reference Template - 2023">
  <a:themeElements>
    <a:clrScheme name="Okta 2023">
      <a:dk1>
        <a:srgbClr val="191919"/>
      </a:dk1>
      <a:lt1>
        <a:srgbClr val="F6F1E7"/>
      </a:lt1>
      <a:dk2>
        <a:srgbClr val="3F59E3"/>
      </a:dk2>
      <a:lt2>
        <a:srgbClr val="FFFEFA"/>
      </a:lt2>
      <a:accent1>
        <a:srgbClr val="4CB7A3"/>
      </a:accent1>
      <a:accent2>
        <a:srgbClr val="EF9B05"/>
      </a:accent2>
      <a:accent3>
        <a:srgbClr val="E27133"/>
      </a:accent3>
      <a:accent4>
        <a:srgbClr val="149750"/>
      </a:accent4>
      <a:accent5>
        <a:srgbClr val="7549F2"/>
      </a:accent5>
      <a:accent6>
        <a:srgbClr val="E8DCC7"/>
      </a:accent6>
      <a:hlink>
        <a:srgbClr val="1A30A9"/>
      </a:hlink>
      <a:folHlink>
        <a:srgbClr val="B6C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