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Proxima Nova"/>
      <p:regular r:id="rId14"/>
      <p:bold r:id="rId15"/>
      <p:italic r:id="rId16"/>
      <p:boldItalic r:id="rId17"/>
    </p:embeddedFont>
    <p:embeddedFont>
      <p:font typeface="DM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22" roundtripDataSignature="AMtx7mhYIDvxxjNEjgMKmCadZ3KhmxA4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DM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roximaNova-bold.fntdata"/><Relationship Id="rId14" Type="http://schemas.openxmlformats.org/officeDocument/2006/relationships/font" Target="fonts/ProximaNova-regular.fntdata"/><Relationship Id="rId17" Type="http://schemas.openxmlformats.org/officeDocument/2006/relationships/font" Target="fonts/ProximaNova-boldItalic.fntdata"/><Relationship Id="rId16" Type="http://schemas.openxmlformats.org/officeDocument/2006/relationships/font" Target="fonts/ProximaNova-italic.fntdata"/><Relationship Id="rId5" Type="http://schemas.openxmlformats.org/officeDocument/2006/relationships/notesMaster" Target="notesMasters/notesMaster1.xml"/><Relationship Id="rId19" Type="http://schemas.openxmlformats.org/officeDocument/2006/relationships/font" Target="fonts/DMSans-bold.fntdata"/><Relationship Id="rId6" Type="http://schemas.openxmlformats.org/officeDocument/2006/relationships/slide" Target="slides/slide1.xml"/><Relationship Id="rId18" Type="http://schemas.openxmlformats.org/officeDocument/2006/relationships/font" Target="fonts/DM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6dce71ea85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g26dce71ea85_0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776cc0a4a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g2776cc0a4a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769100841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g2769100841a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4f48c78523_0_1740: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 name="Google Shape;77;g24f48c78523_0_17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769100841a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g2769100841a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769100841a_0_54: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g2769100841a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6e0ee0f8a0_1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6e0ee0f8a0_1_2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769100841a_0_71: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2769100841a_0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11" name="Shape 11"/>
        <p:cNvGrpSpPr/>
        <p:nvPr/>
      </p:nvGrpSpPr>
      <p:grpSpPr>
        <a:xfrm>
          <a:off x="0" y="0"/>
          <a:ext cx="0" cy="0"/>
          <a:chOff x="0" y="0"/>
          <a:chExt cx="0" cy="0"/>
        </a:xfrm>
      </p:grpSpPr>
      <p:pic>
        <p:nvPicPr>
          <p:cNvPr descr="A picture containing engine&#10;&#10;Description automatically generated" id="12" name="Google Shape;12;g24f48c78523_1_0"/>
          <p:cNvPicPr preferRelativeResize="0"/>
          <p:nvPr/>
        </p:nvPicPr>
        <p:blipFill rotWithShape="1">
          <a:blip r:embed="rId2">
            <a:alphaModFix/>
          </a:blip>
          <a:srcRect b="0" l="0" r="0" t="0"/>
          <a:stretch/>
        </p:blipFill>
        <p:spPr>
          <a:xfrm>
            <a:off x="368120" y="4772470"/>
            <a:ext cx="187024" cy="187024"/>
          </a:xfrm>
          <a:prstGeom prst="rect">
            <a:avLst/>
          </a:prstGeom>
          <a:noFill/>
          <a:ln>
            <a:noFill/>
          </a:ln>
        </p:spPr>
      </p:pic>
      <p:pic>
        <p:nvPicPr>
          <p:cNvPr descr="Shape&#10;&#10;Description automatically generated with medium confidence" id="13" name="Google Shape;13;g24f48c78523_1_0"/>
          <p:cNvPicPr preferRelativeResize="0"/>
          <p:nvPr/>
        </p:nvPicPr>
        <p:blipFill rotWithShape="1">
          <a:blip r:embed="rId3">
            <a:alphaModFix/>
          </a:blip>
          <a:srcRect b="0" l="0" r="0" t="0"/>
          <a:stretch/>
        </p:blipFill>
        <p:spPr>
          <a:xfrm>
            <a:off x="8433739" y="4802853"/>
            <a:ext cx="336042" cy="123215"/>
          </a:xfrm>
          <a:prstGeom prst="rect">
            <a:avLst/>
          </a:prstGeom>
          <a:noFill/>
          <a:ln>
            <a:noFill/>
          </a:ln>
        </p:spPr>
      </p:pic>
      <p:sp>
        <p:nvSpPr>
          <p:cNvPr id="14" name="Google Shape;14;g24f48c78523_1_0"/>
          <p:cNvSpPr txBox="1"/>
          <p:nvPr/>
        </p:nvSpPr>
        <p:spPr>
          <a:xfrm>
            <a:off x="641925" y="4718213"/>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1"/>
                </a:solidFill>
                <a:latin typeface="DM Sans"/>
                <a:ea typeface="DM Sans"/>
                <a:cs typeface="DM Sans"/>
                <a:sym typeface="DM Sans"/>
              </a:rPr>
              <a:t> © Okta and/or its affiliates. All rights reserved. 	</a:t>
            </a:r>
            <a:endParaRPr/>
          </a:p>
        </p:txBody>
      </p:sp>
    </p:spTree>
  </p:cSld>
  <p:clrMapOvr>
    <a:masterClrMapping/>
  </p:clrMapOvr>
  <mc:AlternateContent>
    <mc:Choice Requires="p14">
      <p:transition spd="slow" p14:dur="700">
        <p:fade/>
      </p:transition>
    </mc:Choice>
    <mc:Fallback>
      <p:transition spd="slow">
        <p:fade/>
      </p:transition>
    </mc:Fallback>
  </mc:AlternateContent>
  <p:extLst>
    <p:ext uri="{DCECCB84-F9BA-43D5-87BE-67443E8EF086}">
      <p15:sldGuideLst>
        <p15:guide id="1" pos="55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steps + content">
  <p:cSld name="3_g_Image Collage Dark (6x)">
    <p:bg>
      <p:bgPr>
        <a:solidFill>
          <a:schemeClr val="lt2"/>
        </a:solidFill>
      </p:bgPr>
    </p:bg>
    <p:spTree>
      <p:nvGrpSpPr>
        <p:cNvPr id="15" name="Shape 15"/>
        <p:cNvGrpSpPr/>
        <p:nvPr/>
      </p:nvGrpSpPr>
      <p:grpSpPr>
        <a:xfrm>
          <a:off x="0" y="0"/>
          <a:ext cx="0" cy="0"/>
          <a:chOff x="0" y="0"/>
          <a:chExt cx="0" cy="0"/>
        </a:xfrm>
      </p:grpSpPr>
      <p:sp>
        <p:nvSpPr>
          <p:cNvPr id="16" name="Google Shape;16;g24f48c78523_0_1239"/>
          <p:cNvSpPr/>
          <p:nvPr>
            <p:ph idx="2" type="pic"/>
          </p:nvPr>
        </p:nvSpPr>
        <p:spPr>
          <a:xfrm>
            <a:off x="364331" y="1843294"/>
            <a:ext cx="2004300" cy="2545800"/>
          </a:xfrm>
          <a:prstGeom prst="roundRect">
            <a:avLst>
              <a:gd fmla="val 4023" name="adj"/>
            </a:avLst>
          </a:prstGeom>
          <a:solidFill>
            <a:srgbClr val="AFABA1"/>
          </a:solidFill>
          <a:ln>
            <a:noFill/>
          </a:ln>
        </p:spPr>
      </p:sp>
      <p:sp>
        <p:nvSpPr>
          <p:cNvPr id="17" name="Google Shape;17;g24f48c78523_0_1239"/>
          <p:cNvSpPr/>
          <p:nvPr>
            <p:ph idx="3" type="pic"/>
          </p:nvPr>
        </p:nvSpPr>
        <p:spPr>
          <a:xfrm>
            <a:off x="2502517" y="1843294"/>
            <a:ext cx="2004300" cy="2545800"/>
          </a:xfrm>
          <a:prstGeom prst="roundRect">
            <a:avLst>
              <a:gd fmla="val 4023" name="adj"/>
            </a:avLst>
          </a:prstGeom>
          <a:solidFill>
            <a:srgbClr val="AFABA1"/>
          </a:solidFill>
          <a:ln>
            <a:noFill/>
          </a:ln>
        </p:spPr>
      </p:sp>
      <p:sp>
        <p:nvSpPr>
          <p:cNvPr id="18" name="Google Shape;18;g24f48c78523_0_1239"/>
          <p:cNvSpPr/>
          <p:nvPr>
            <p:ph idx="4" type="pic"/>
          </p:nvPr>
        </p:nvSpPr>
        <p:spPr>
          <a:xfrm>
            <a:off x="4637108" y="1843293"/>
            <a:ext cx="2004300" cy="2545800"/>
          </a:xfrm>
          <a:prstGeom prst="roundRect">
            <a:avLst>
              <a:gd fmla="val 4023" name="adj"/>
            </a:avLst>
          </a:prstGeom>
          <a:solidFill>
            <a:srgbClr val="AFABA1"/>
          </a:solidFill>
          <a:ln>
            <a:noFill/>
          </a:ln>
        </p:spPr>
      </p:sp>
      <p:sp>
        <p:nvSpPr>
          <p:cNvPr id="19" name="Google Shape;19;g24f48c78523_0_1239"/>
          <p:cNvSpPr/>
          <p:nvPr>
            <p:ph idx="5" type="pic"/>
          </p:nvPr>
        </p:nvSpPr>
        <p:spPr>
          <a:xfrm>
            <a:off x="6774103" y="1843293"/>
            <a:ext cx="2004300" cy="2545800"/>
          </a:xfrm>
          <a:prstGeom prst="roundRect">
            <a:avLst>
              <a:gd fmla="val 4023" name="adj"/>
            </a:avLst>
          </a:prstGeom>
          <a:solidFill>
            <a:srgbClr val="AFABA1"/>
          </a:solidFill>
          <a:ln>
            <a:noFill/>
          </a:ln>
        </p:spPr>
      </p:sp>
      <p:sp>
        <p:nvSpPr>
          <p:cNvPr id="20" name="Google Shape;20;g24f48c78523_0_1239"/>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1" name="Google Shape;21;g24f48c78523_0_1239"/>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2" name="Google Shape;22;g24f48c78523_0_1239"/>
          <p:cNvSpPr/>
          <p:nvPr/>
        </p:nvSpPr>
        <p:spPr>
          <a:xfrm>
            <a:off x="3643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g24f48c78523_0_1239"/>
          <p:cNvSpPr txBox="1"/>
          <p:nvPr>
            <p:ph idx="6" type="body"/>
          </p:nvPr>
        </p:nvSpPr>
        <p:spPr>
          <a:xfrm>
            <a:off x="278397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4" name="Google Shape;24;g24f48c78523_0_1239"/>
          <p:cNvSpPr/>
          <p:nvPr/>
        </p:nvSpPr>
        <p:spPr>
          <a:xfrm>
            <a:off x="250275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g24f48c78523_0_1239"/>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6" name="Google Shape;26;g24f48c78523_0_1239"/>
          <p:cNvSpPr/>
          <p:nvPr/>
        </p:nvSpPr>
        <p:spPr>
          <a:xfrm>
            <a:off x="464117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g24f48c78523_0_1239"/>
          <p:cNvSpPr txBox="1"/>
          <p:nvPr>
            <p:ph idx="8" type="body"/>
          </p:nvPr>
        </p:nvSpPr>
        <p:spPr>
          <a:xfrm>
            <a:off x="706082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8" name="Google Shape;28;g24f48c78523_0_1239"/>
          <p:cNvSpPr/>
          <p:nvPr/>
        </p:nvSpPr>
        <p:spPr>
          <a:xfrm>
            <a:off x="677960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g24f48c78523_0_1239"/>
          <p:cNvSpPr txBox="1"/>
          <p:nvPr>
            <p:ph idx="9" type="subTitle"/>
          </p:nvPr>
        </p:nvSpPr>
        <p:spPr>
          <a:xfrm>
            <a:off x="371475" y="516450"/>
            <a:ext cx="84069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extLst>
    <p:ext uri="{DCECCB84-F9BA-43D5-87BE-67443E8EF086}">
      <p15:sldGuideLst>
        <p15:guide id="1" pos="229">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steps + content">
  <p:cSld name="3_g_Image Collage Dark (6x)_1_1">
    <p:bg>
      <p:bgPr>
        <a:solidFill>
          <a:schemeClr val="lt2"/>
        </a:solidFill>
      </p:bgPr>
    </p:bg>
    <p:spTree>
      <p:nvGrpSpPr>
        <p:cNvPr id="30" name="Shape 30"/>
        <p:cNvGrpSpPr/>
        <p:nvPr/>
      </p:nvGrpSpPr>
      <p:grpSpPr>
        <a:xfrm>
          <a:off x="0" y="0"/>
          <a:ext cx="0" cy="0"/>
          <a:chOff x="0" y="0"/>
          <a:chExt cx="0" cy="0"/>
        </a:xfrm>
      </p:grpSpPr>
      <p:sp>
        <p:nvSpPr>
          <p:cNvPr id="31" name="Google Shape;31;g24f48c78523_0_1589"/>
          <p:cNvSpPr/>
          <p:nvPr>
            <p:ph idx="2" type="pic"/>
          </p:nvPr>
        </p:nvSpPr>
        <p:spPr>
          <a:xfrm>
            <a:off x="2497931" y="1843294"/>
            <a:ext cx="2004300" cy="2545800"/>
          </a:xfrm>
          <a:prstGeom prst="roundRect">
            <a:avLst>
              <a:gd fmla="val 4023" name="adj"/>
            </a:avLst>
          </a:prstGeom>
          <a:solidFill>
            <a:srgbClr val="AFABA1"/>
          </a:solidFill>
          <a:ln>
            <a:noFill/>
          </a:ln>
        </p:spPr>
      </p:sp>
      <p:sp>
        <p:nvSpPr>
          <p:cNvPr id="32" name="Google Shape;32;g24f48c78523_0_1589"/>
          <p:cNvSpPr/>
          <p:nvPr>
            <p:ph idx="3" type="pic"/>
          </p:nvPr>
        </p:nvSpPr>
        <p:spPr>
          <a:xfrm>
            <a:off x="4636117" y="1843294"/>
            <a:ext cx="2004300" cy="2545800"/>
          </a:xfrm>
          <a:prstGeom prst="roundRect">
            <a:avLst>
              <a:gd fmla="val 4023" name="adj"/>
            </a:avLst>
          </a:prstGeom>
          <a:solidFill>
            <a:srgbClr val="AFABA1"/>
          </a:solidFill>
          <a:ln>
            <a:noFill/>
          </a:ln>
        </p:spPr>
      </p:sp>
      <p:sp>
        <p:nvSpPr>
          <p:cNvPr id="33" name="Google Shape;33;g24f48c78523_0_1589"/>
          <p:cNvSpPr txBox="1"/>
          <p:nvPr>
            <p:ph idx="1" type="body"/>
          </p:nvPr>
        </p:nvSpPr>
        <p:spPr>
          <a:xfrm>
            <a:off x="27791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34" name="Google Shape;34;g24f48c78523_0_1589"/>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5" name="Google Shape;35;g24f48c78523_0_1589"/>
          <p:cNvSpPr/>
          <p:nvPr/>
        </p:nvSpPr>
        <p:spPr>
          <a:xfrm>
            <a:off x="24979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g24f48c78523_0_1589"/>
          <p:cNvSpPr txBox="1"/>
          <p:nvPr>
            <p:ph idx="4" type="body"/>
          </p:nvPr>
        </p:nvSpPr>
        <p:spPr>
          <a:xfrm>
            <a:off x="491757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37" name="Google Shape;37;g24f48c78523_0_1589"/>
          <p:cNvSpPr/>
          <p:nvPr/>
        </p:nvSpPr>
        <p:spPr>
          <a:xfrm>
            <a:off x="463635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g24f48c78523_0_1589"/>
          <p:cNvSpPr txBox="1"/>
          <p:nvPr>
            <p:ph idx="5" type="subTitle"/>
          </p:nvPr>
        </p:nvSpPr>
        <p:spPr>
          <a:xfrm>
            <a:off x="371475" y="516450"/>
            <a:ext cx="84120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steps + content ">
  <p:cSld name="3_g_Image Collage Dark (6x)_1">
    <p:bg>
      <p:bgPr>
        <a:solidFill>
          <a:schemeClr val="lt2"/>
        </a:solidFill>
      </p:bgPr>
    </p:bg>
    <p:spTree>
      <p:nvGrpSpPr>
        <p:cNvPr id="39" name="Shape 39"/>
        <p:cNvGrpSpPr/>
        <p:nvPr/>
      </p:nvGrpSpPr>
      <p:grpSpPr>
        <a:xfrm>
          <a:off x="0" y="0"/>
          <a:ext cx="0" cy="0"/>
          <a:chOff x="0" y="0"/>
          <a:chExt cx="0" cy="0"/>
        </a:xfrm>
      </p:grpSpPr>
      <p:sp>
        <p:nvSpPr>
          <p:cNvPr id="40" name="Google Shape;40;g24f48c78523_0_1571"/>
          <p:cNvSpPr/>
          <p:nvPr>
            <p:ph idx="2" type="pic"/>
          </p:nvPr>
        </p:nvSpPr>
        <p:spPr>
          <a:xfrm>
            <a:off x="1431131" y="1843294"/>
            <a:ext cx="2004300" cy="2545800"/>
          </a:xfrm>
          <a:prstGeom prst="roundRect">
            <a:avLst>
              <a:gd fmla="val 4023" name="adj"/>
            </a:avLst>
          </a:prstGeom>
          <a:solidFill>
            <a:srgbClr val="AFABA1"/>
          </a:solidFill>
          <a:ln>
            <a:noFill/>
          </a:ln>
        </p:spPr>
      </p:sp>
      <p:sp>
        <p:nvSpPr>
          <p:cNvPr id="41" name="Google Shape;41;g24f48c78523_0_1571"/>
          <p:cNvSpPr/>
          <p:nvPr>
            <p:ph idx="3" type="pic"/>
          </p:nvPr>
        </p:nvSpPr>
        <p:spPr>
          <a:xfrm>
            <a:off x="3569317" y="1843294"/>
            <a:ext cx="2004300" cy="2545800"/>
          </a:xfrm>
          <a:prstGeom prst="roundRect">
            <a:avLst>
              <a:gd fmla="val 4023" name="adj"/>
            </a:avLst>
          </a:prstGeom>
          <a:solidFill>
            <a:srgbClr val="AFABA1"/>
          </a:solidFill>
          <a:ln>
            <a:noFill/>
          </a:ln>
        </p:spPr>
      </p:sp>
      <p:sp>
        <p:nvSpPr>
          <p:cNvPr id="42" name="Google Shape;42;g24f48c78523_0_1571"/>
          <p:cNvSpPr/>
          <p:nvPr>
            <p:ph idx="4" type="pic"/>
          </p:nvPr>
        </p:nvSpPr>
        <p:spPr>
          <a:xfrm>
            <a:off x="5703908" y="1843293"/>
            <a:ext cx="2004300" cy="2545800"/>
          </a:xfrm>
          <a:prstGeom prst="roundRect">
            <a:avLst>
              <a:gd fmla="val 4023" name="adj"/>
            </a:avLst>
          </a:prstGeom>
          <a:solidFill>
            <a:srgbClr val="AFABA1"/>
          </a:solidFill>
          <a:ln>
            <a:noFill/>
          </a:ln>
        </p:spPr>
      </p:sp>
      <p:sp>
        <p:nvSpPr>
          <p:cNvPr id="43" name="Google Shape;43;g24f48c78523_0_1571"/>
          <p:cNvSpPr txBox="1"/>
          <p:nvPr>
            <p:ph idx="1" type="body"/>
          </p:nvPr>
        </p:nvSpPr>
        <p:spPr>
          <a:xfrm>
            <a:off x="17123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44" name="Google Shape;44;g24f48c78523_0_1571"/>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5" name="Google Shape;45;g24f48c78523_0_1571"/>
          <p:cNvSpPr/>
          <p:nvPr/>
        </p:nvSpPr>
        <p:spPr>
          <a:xfrm>
            <a:off x="14311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g24f48c78523_0_1571"/>
          <p:cNvSpPr txBox="1"/>
          <p:nvPr>
            <p:ph idx="5" type="body"/>
          </p:nvPr>
        </p:nvSpPr>
        <p:spPr>
          <a:xfrm>
            <a:off x="385077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47" name="Google Shape;47;g24f48c78523_0_1571"/>
          <p:cNvSpPr/>
          <p:nvPr/>
        </p:nvSpPr>
        <p:spPr>
          <a:xfrm>
            <a:off x="356955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g24f48c78523_0_1571"/>
          <p:cNvSpPr txBox="1"/>
          <p:nvPr>
            <p:ph idx="6" type="body"/>
          </p:nvPr>
        </p:nvSpPr>
        <p:spPr>
          <a:xfrm>
            <a:off x="598920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49" name="Google Shape;49;g24f48c78523_0_1571"/>
          <p:cNvSpPr/>
          <p:nvPr/>
        </p:nvSpPr>
        <p:spPr>
          <a:xfrm>
            <a:off x="570797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24f48c78523_0_1571"/>
          <p:cNvSpPr txBox="1"/>
          <p:nvPr>
            <p:ph idx="7" type="subTitle"/>
          </p:nvPr>
        </p:nvSpPr>
        <p:spPr>
          <a:xfrm>
            <a:off x="371475" y="516450"/>
            <a:ext cx="84012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step + content ">
  <p:cSld name="3_g_Image Collage Dark (6x)_1_1_1">
    <p:bg>
      <p:bgPr>
        <a:solidFill>
          <a:schemeClr val="lt2"/>
        </a:solidFill>
      </p:bgPr>
    </p:bg>
    <p:spTree>
      <p:nvGrpSpPr>
        <p:cNvPr id="51" name="Shape 51"/>
        <p:cNvGrpSpPr/>
        <p:nvPr/>
      </p:nvGrpSpPr>
      <p:grpSpPr>
        <a:xfrm>
          <a:off x="0" y="0"/>
          <a:ext cx="0" cy="0"/>
          <a:chOff x="0" y="0"/>
          <a:chExt cx="0" cy="0"/>
        </a:xfrm>
      </p:grpSpPr>
      <p:sp>
        <p:nvSpPr>
          <p:cNvPr id="52" name="Google Shape;52;g24f48c78523_0_1838"/>
          <p:cNvSpPr/>
          <p:nvPr>
            <p:ph idx="2" type="pic"/>
          </p:nvPr>
        </p:nvSpPr>
        <p:spPr>
          <a:xfrm>
            <a:off x="3564731" y="1843294"/>
            <a:ext cx="2004300" cy="2545800"/>
          </a:xfrm>
          <a:prstGeom prst="roundRect">
            <a:avLst>
              <a:gd fmla="val 4023" name="adj"/>
            </a:avLst>
          </a:prstGeom>
          <a:solidFill>
            <a:srgbClr val="AFABA1"/>
          </a:solidFill>
          <a:ln>
            <a:noFill/>
          </a:ln>
        </p:spPr>
      </p:sp>
      <p:sp>
        <p:nvSpPr>
          <p:cNvPr id="53" name="Google Shape;53;g24f48c78523_0_1838"/>
          <p:cNvSpPr txBox="1"/>
          <p:nvPr>
            <p:ph idx="1" type="body"/>
          </p:nvPr>
        </p:nvSpPr>
        <p:spPr>
          <a:xfrm>
            <a:off x="38459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54" name="Google Shape;54;g24f48c78523_0_1838"/>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5" name="Google Shape;55;g24f48c78523_0_1838"/>
          <p:cNvSpPr/>
          <p:nvPr/>
        </p:nvSpPr>
        <p:spPr>
          <a:xfrm>
            <a:off x="35647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g24f48c78523_0_1838"/>
          <p:cNvSpPr txBox="1"/>
          <p:nvPr>
            <p:ph idx="3" type="subTitle"/>
          </p:nvPr>
        </p:nvSpPr>
        <p:spPr>
          <a:xfrm>
            <a:off x="371475" y="516450"/>
            <a:ext cx="84120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 name="Shape 5"/>
        <p:cNvGrpSpPr/>
        <p:nvPr/>
      </p:nvGrpSpPr>
      <p:grpSpPr>
        <a:xfrm>
          <a:off x="0" y="0"/>
          <a:ext cx="0" cy="0"/>
          <a:chOff x="0" y="0"/>
          <a:chExt cx="0" cy="0"/>
        </a:xfrm>
      </p:grpSpPr>
      <p:sp>
        <p:nvSpPr>
          <p:cNvPr id="6" name="Google Shape;6;g24f48c78523_0_790"/>
          <p:cNvSpPr txBox="1"/>
          <p:nvPr>
            <p:ph type="title"/>
          </p:nvPr>
        </p:nvSpPr>
        <p:spPr>
          <a:xfrm>
            <a:off x="297973" y="327310"/>
            <a:ext cx="8499300" cy="417000"/>
          </a:xfrm>
          <a:prstGeom prst="rect">
            <a:avLst/>
          </a:prstGeom>
          <a:noFill/>
          <a:ln>
            <a:noFill/>
          </a:ln>
        </p:spPr>
        <p:txBody>
          <a:bodyPr anchorCtr="0" anchor="b" bIns="34275" lIns="68575" spcFirstLastPara="1" rIns="68575" wrap="square" tIns="34275">
            <a:noAutofit/>
          </a:bodyPr>
          <a:lstStyle>
            <a:lvl1pPr lvl="0" marR="0" rtl="0" algn="l">
              <a:lnSpc>
                <a:spcPct val="85000"/>
              </a:lnSpc>
              <a:spcBef>
                <a:spcPts val="0"/>
              </a:spcBef>
              <a:spcAft>
                <a:spcPts val="0"/>
              </a:spcAft>
              <a:buClr>
                <a:schemeClr val="dk1"/>
              </a:buClr>
              <a:buSzPts val="2400"/>
              <a:buFont typeface="DM Sans"/>
              <a:buNone/>
              <a:defRPr b="0" i="0" sz="2400" u="none" cap="none" strike="noStrike">
                <a:solidFill>
                  <a:schemeClr val="dk1"/>
                </a:solidFill>
                <a:latin typeface="DM Sans"/>
                <a:ea typeface="DM Sans"/>
                <a:cs typeface="DM Sans"/>
                <a:sym typeface="DM Sans"/>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g24f48c78523_0_790"/>
          <p:cNvSpPr txBox="1"/>
          <p:nvPr>
            <p:ph idx="1" type="body"/>
          </p:nvPr>
        </p:nvSpPr>
        <p:spPr>
          <a:xfrm>
            <a:off x="372718" y="1204783"/>
            <a:ext cx="8397000" cy="3195600"/>
          </a:xfrm>
          <a:prstGeom prst="rect">
            <a:avLst/>
          </a:prstGeom>
          <a:noFill/>
          <a:ln>
            <a:noFill/>
          </a:ln>
        </p:spPr>
        <p:txBody>
          <a:bodyPr anchorCtr="0" anchor="t" bIns="0" lIns="0" spcFirstLastPara="1" rIns="0" wrap="square" tIns="0">
            <a:noAutofit/>
          </a:bodyPr>
          <a:lstStyle>
            <a:lvl1pPr indent="-304800" lvl="0" marL="457200" marR="0" rtl="0" algn="l">
              <a:lnSpc>
                <a:spcPct val="100000"/>
              </a:lnSpc>
              <a:spcBef>
                <a:spcPts val="1100"/>
              </a:spcBef>
              <a:spcAft>
                <a:spcPts val="0"/>
              </a:spcAft>
              <a:buClr>
                <a:schemeClr val="dk1"/>
              </a:buClr>
              <a:buSzPts val="1200"/>
              <a:buFont typeface="DM Sans"/>
              <a:buChar char="​"/>
              <a:defRPr b="0" i="0" sz="1200" u="none" cap="none" strike="noStrike">
                <a:solidFill>
                  <a:schemeClr val="dk1"/>
                </a:solidFill>
                <a:latin typeface="DM Sans"/>
                <a:ea typeface="DM Sans"/>
                <a:cs typeface="DM Sans"/>
                <a:sym typeface="DM Sans"/>
              </a:defRPr>
            </a:lvl1pPr>
            <a:lvl2pPr indent="-285750" lvl="1" marL="914400" marR="0" rtl="0" algn="l">
              <a:lnSpc>
                <a:spcPct val="100000"/>
              </a:lnSpc>
              <a:spcBef>
                <a:spcPts val="600"/>
              </a:spcBef>
              <a:spcAft>
                <a:spcPts val="0"/>
              </a:spcAft>
              <a:buClr>
                <a:schemeClr val="dk1"/>
              </a:buClr>
              <a:buSzPts val="900"/>
              <a:buFont typeface="DM Sans"/>
              <a:buChar char="•"/>
              <a:defRPr b="0" i="0" sz="900" u="none" cap="none" strike="noStrike">
                <a:solidFill>
                  <a:schemeClr val="dk1"/>
                </a:solidFill>
                <a:latin typeface="DM Sans"/>
                <a:ea typeface="DM Sans"/>
                <a:cs typeface="DM Sans"/>
                <a:sym typeface="DM Sans"/>
              </a:defRPr>
            </a:lvl2pPr>
            <a:lvl3pPr indent="-279400" lvl="2" marL="1371600" marR="0" rtl="0" algn="l">
              <a:lnSpc>
                <a:spcPct val="100000"/>
              </a:lnSpc>
              <a:spcBef>
                <a:spcPts val="600"/>
              </a:spcBef>
              <a:spcAft>
                <a:spcPts val="0"/>
              </a:spcAft>
              <a:buClr>
                <a:srgbClr val="6B665F"/>
              </a:buClr>
              <a:buSzPts val="800"/>
              <a:buFont typeface="DM Sans"/>
              <a:buChar char="－"/>
              <a:defRPr b="0" i="0" sz="800" u="none" cap="none" strike="noStrike">
                <a:solidFill>
                  <a:srgbClr val="6B665F"/>
                </a:solidFill>
                <a:latin typeface="DM Sans"/>
                <a:ea typeface="DM Sans"/>
                <a:cs typeface="DM Sans"/>
                <a:sym typeface="DM Sans"/>
              </a:defRPr>
            </a:lvl3pPr>
            <a:lvl4pPr indent="-279400" lvl="3" marL="1828800" marR="0" rtl="0" algn="l">
              <a:lnSpc>
                <a:spcPct val="90000"/>
              </a:lnSpc>
              <a:spcBef>
                <a:spcPts val="1100"/>
              </a:spcBef>
              <a:spcAft>
                <a:spcPts val="0"/>
              </a:spcAft>
              <a:buClr>
                <a:schemeClr val="dk1"/>
              </a:buClr>
              <a:buSzPts val="800"/>
              <a:buFont typeface="DM Sans"/>
              <a:buChar char="​"/>
              <a:defRPr b="0" i="0" sz="800" u="none" cap="none" strike="noStrike">
                <a:solidFill>
                  <a:schemeClr val="dk1"/>
                </a:solidFill>
                <a:latin typeface="DM Sans"/>
                <a:ea typeface="DM Sans"/>
                <a:cs typeface="DM Sans"/>
                <a:sym typeface="DM Sans"/>
              </a:defRPr>
            </a:lvl4pPr>
            <a:lvl5pPr indent="-279400" lvl="4" marL="2286000" marR="0" rtl="0" algn="l">
              <a:lnSpc>
                <a:spcPct val="100000"/>
              </a:lnSpc>
              <a:spcBef>
                <a:spcPts val="1100"/>
              </a:spcBef>
              <a:spcAft>
                <a:spcPts val="0"/>
              </a:spcAft>
              <a:buClr>
                <a:schemeClr val="dk1"/>
              </a:buClr>
              <a:buSzPts val="800"/>
              <a:buFont typeface="DM Sans"/>
              <a:buChar char="​"/>
              <a:defRPr b="0" i="0" sz="800" u="none" cap="none" strike="noStrike">
                <a:solidFill>
                  <a:schemeClr val="dk1"/>
                </a:solidFill>
                <a:latin typeface="DM Sans"/>
                <a:ea typeface="DM Sans"/>
                <a:cs typeface="DM Sans"/>
                <a:sym typeface="DM Sans"/>
              </a:defRPr>
            </a:lvl5pPr>
            <a:lvl6pPr indent="-342900" lvl="5" marL="2743200" marR="0" rtl="0" algn="l">
              <a:lnSpc>
                <a:spcPct val="90000"/>
              </a:lnSpc>
              <a:spcBef>
                <a:spcPts val="1500"/>
              </a:spcBef>
              <a:spcAft>
                <a:spcPts val="0"/>
              </a:spcAft>
              <a:buClr>
                <a:srgbClr val="FFE47B"/>
              </a:buClr>
              <a:buSzPts val="1800"/>
              <a:buFont typeface="DM Sans"/>
              <a:buChar char="​"/>
              <a:defRPr b="0" i="0" sz="1800" u="none" cap="none" strike="noStrike">
                <a:solidFill>
                  <a:schemeClr val="dk1"/>
                </a:solidFill>
                <a:latin typeface="DM Sans"/>
                <a:ea typeface="DM Sans"/>
                <a:cs typeface="DM Sans"/>
                <a:sym typeface="DM Sans"/>
              </a:defRPr>
            </a:lvl6pPr>
            <a:lvl7pPr indent="-400050" lvl="6" marL="3200400" marR="0" rtl="0" algn="l">
              <a:lnSpc>
                <a:spcPct val="90000"/>
              </a:lnSpc>
              <a:spcBef>
                <a:spcPts val="2500"/>
              </a:spcBef>
              <a:spcAft>
                <a:spcPts val="0"/>
              </a:spcAft>
              <a:buClr>
                <a:schemeClr val="dk1"/>
              </a:buClr>
              <a:buSzPts val="2700"/>
              <a:buFont typeface="DM Sans"/>
              <a:buChar char="​"/>
              <a:defRPr b="0" i="0" sz="2700" u="none" cap="none" strike="noStrike">
                <a:solidFill>
                  <a:schemeClr val="dk1"/>
                </a:solidFill>
                <a:latin typeface="DM Sans"/>
                <a:ea typeface="DM Sans"/>
                <a:cs typeface="DM Sans"/>
                <a:sym typeface="DM Sans"/>
              </a:defRPr>
            </a:lvl7pPr>
            <a:lvl8pPr indent="-317500" lvl="7" marL="3657600" marR="0" rtl="0" algn="l">
              <a:lnSpc>
                <a:spcPct val="88000"/>
              </a:lnSpc>
              <a:spcBef>
                <a:spcPts val="1200"/>
              </a:spcBef>
              <a:spcAft>
                <a:spcPts val="0"/>
              </a:spcAft>
              <a:buClr>
                <a:srgbClr val="EC3629"/>
              </a:buClr>
              <a:buSzPts val="1400"/>
              <a:buFont typeface="DM Sans"/>
              <a:buChar char="•"/>
              <a:defRPr b="0" i="0" sz="1400" u="none" cap="none" strike="noStrike">
                <a:solidFill>
                  <a:schemeClr val="dk1"/>
                </a:solidFill>
                <a:latin typeface="DM Sans"/>
                <a:ea typeface="DM Sans"/>
                <a:cs typeface="DM Sans"/>
                <a:sym typeface="DM Sans"/>
              </a:defRPr>
            </a:lvl8pPr>
            <a:lvl9pPr indent="-317500" lvl="8" marL="4114800" marR="0" rtl="0" algn="l">
              <a:lnSpc>
                <a:spcPct val="88000"/>
              </a:lnSpc>
              <a:spcBef>
                <a:spcPts val="1200"/>
              </a:spcBef>
              <a:spcAft>
                <a:spcPts val="0"/>
              </a:spcAft>
              <a:buClr>
                <a:srgbClr val="00B478"/>
              </a:buClr>
              <a:buSzPts val="1400"/>
              <a:buFont typeface="DM Sans"/>
              <a:buChar char="•"/>
              <a:defRPr b="0" i="0" sz="1400" u="none" cap="none" strike="noStrike">
                <a:solidFill>
                  <a:schemeClr val="dk1"/>
                </a:solidFill>
                <a:latin typeface="DM Sans"/>
                <a:ea typeface="DM Sans"/>
                <a:cs typeface="DM Sans"/>
                <a:sym typeface="DM Sans"/>
              </a:defRPr>
            </a:lvl9pPr>
          </a:lstStyle>
          <a:p/>
        </p:txBody>
      </p:sp>
      <p:pic>
        <p:nvPicPr>
          <p:cNvPr descr="A picture containing engine&#10;&#10;Description automatically generated" id="8" name="Google Shape;8;g24f48c78523_0_790"/>
          <p:cNvPicPr preferRelativeResize="0"/>
          <p:nvPr/>
        </p:nvPicPr>
        <p:blipFill rotWithShape="1">
          <a:blip r:embed="rId1">
            <a:alphaModFix/>
          </a:blip>
          <a:srcRect b="0" l="0" r="0" t="0"/>
          <a:stretch/>
        </p:blipFill>
        <p:spPr>
          <a:xfrm>
            <a:off x="368120" y="4772470"/>
            <a:ext cx="187024" cy="187024"/>
          </a:xfrm>
          <a:prstGeom prst="rect">
            <a:avLst/>
          </a:prstGeom>
          <a:noFill/>
          <a:ln>
            <a:noFill/>
          </a:ln>
        </p:spPr>
      </p:pic>
      <p:pic>
        <p:nvPicPr>
          <p:cNvPr descr="Shape&#10;&#10;Description automatically generated with medium confidence" id="9" name="Google Shape;9;g24f48c78523_0_790"/>
          <p:cNvPicPr preferRelativeResize="0"/>
          <p:nvPr/>
        </p:nvPicPr>
        <p:blipFill rotWithShape="1">
          <a:blip r:embed="rId2">
            <a:alphaModFix/>
          </a:blip>
          <a:srcRect b="0" l="0" r="0" t="0"/>
          <a:stretch/>
        </p:blipFill>
        <p:spPr>
          <a:xfrm>
            <a:off x="8433739" y="4802853"/>
            <a:ext cx="336042" cy="123215"/>
          </a:xfrm>
          <a:prstGeom prst="rect">
            <a:avLst/>
          </a:prstGeom>
          <a:noFill/>
          <a:ln>
            <a:noFill/>
          </a:ln>
        </p:spPr>
      </p:pic>
      <p:sp>
        <p:nvSpPr>
          <p:cNvPr id="10" name="Google Shape;10;g24f48c78523_0_790"/>
          <p:cNvSpPr txBox="1"/>
          <p:nvPr/>
        </p:nvSpPr>
        <p:spPr>
          <a:xfrm>
            <a:off x="617525" y="4718213"/>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1"/>
                </a:solidFill>
                <a:latin typeface="DM Sans"/>
                <a:ea typeface="DM Sans"/>
                <a:cs typeface="DM Sans"/>
                <a:sym typeface="DM Sans"/>
              </a:rPr>
              <a:t> © Okta and/or its affiliates. All rights reserved. 	</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pos="234">
          <p15:clr>
            <a:srgbClr val="F26B43"/>
          </p15:clr>
        </p15:guide>
        <p15:guide id="4" pos="5526">
          <p15:clr>
            <a:srgbClr val="F26B43"/>
          </p15:clr>
        </p15:guide>
        <p15:guide id="5" orient="horz" pos="252">
          <p15:clr>
            <a:srgbClr val="F26B43"/>
          </p15:clr>
        </p15:guide>
        <p15:guide id="6" orient="horz" pos="2898">
          <p15:clr>
            <a:srgbClr val="F26B43"/>
          </p15:clr>
        </p15:guide>
        <p15:guide id="7" orient="horz" pos="7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7.png"/><Relationship Id="rId6"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g26dce71ea85_0_141"/>
          <p:cNvSpPr txBox="1"/>
          <p:nvPr>
            <p:ph idx="4294967295" type="title"/>
          </p:nvPr>
        </p:nvSpPr>
        <p:spPr>
          <a:xfrm>
            <a:off x="284123" y="2748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How to use this QRG to enable your end user? </a:t>
            </a:r>
            <a:endParaRPr/>
          </a:p>
        </p:txBody>
      </p:sp>
      <p:sp>
        <p:nvSpPr>
          <p:cNvPr id="62" name="Google Shape;62;g26dce71ea85_0_141"/>
          <p:cNvSpPr txBox="1"/>
          <p:nvPr>
            <p:ph idx="4294967295" type="subTitle"/>
          </p:nvPr>
        </p:nvSpPr>
        <p:spPr>
          <a:xfrm>
            <a:off x="294025" y="759375"/>
            <a:ext cx="8403900" cy="1047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600"/>
              </a:spcBef>
              <a:spcAft>
                <a:spcPts val="0"/>
              </a:spcAft>
              <a:buClr>
                <a:schemeClr val="dk1"/>
              </a:buClr>
              <a:buSzPts val="1200"/>
              <a:buFont typeface="DM Sans"/>
              <a:buNone/>
            </a:pPr>
            <a:r>
              <a:rPr lang="en" sz="1100">
                <a:highlight>
                  <a:srgbClr val="FFFFFF"/>
                </a:highlight>
              </a:rPr>
              <a:t>You can customize this Quick Reference Guide (QRG) by retaining self service options available for your organization. This QRG explains all options that are made available by Okta. </a:t>
            </a:r>
            <a:r>
              <a:rPr lang="en" sz="1100">
                <a:solidFill>
                  <a:srgbClr val="000000"/>
                </a:solidFill>
              </a:rPr>
              <a:t>Users have to setup and use Okta Verify before they can perform self service options. </a:t>
            </a:r>
            <a:endParaRPr i="0" sz="1100" u="none" cap="none" strike="noStrike">
              <a:solidFill>
                <a:schemeClr val="dk1"/>
              </a:solidFill>
            </a:endParaRPr>
          </a:p>
        </p:txBody>
      </p:sp>
      <p:sp>
        <p:nvSpPr>
          <p:cNvPr id="63" name="Google Shape;63;g26dce71ea85_0_141"/>
          <p:cNvSpPr txBox="1"/>
          <p:nvPr/>
        </p:nvSpPr>
        <p:spPr>
          <a:xfrm>
            <a:off x="294025" y="1317850"/>
            <a:ext cx="79806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DM Sans"/>
                <a:ea typeface="DM Sans"/>
                <a:cs typeface="DM Sans"/>
                <a:sym typeface="DM Sans"/>
              </a:rPr>
              <a:t>Customize and share the following QRGs with your end users: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Setup Okta Verify</a:t>
            </a:r>
            <a:r>
              <a:rPr lang="en" sz="1100">
                <a:latin typeface="DM Sans"/>
                <a:ea typeface="DM Sans"/>
                <a:cs typeface="DM Sans"/>
                <a:sym typeface="DM Sans"/>
              </a:rPr>
              <a:t> QRG to explain how to install and set up Okta Verify before you use it.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a:t>
            </a:r>
            <a:r>
              <a:rPr lang="en" sz="1100">
                <a:latin typeface="DM Sans"/>
                <a:ea typeface="DM Sans"/>
                <a:cs typeface="DM Sans"/>
                <a:sym typeface="DM Sans"/>
              </a:rPr>
              <a:t>he </a:t>
            </a:r>
            <a:r>
              <a:rPr b="1" lang="en" sz="1100">
                <a:latin typeface="DM Sans"/>
                <a:ea typeface="DM Sans"/>
                <a:cs typeface="DM Sans"/>
                <a:sym typeface="DM Sans"/>
              </a:rPr>
              <a:t>Use Okta Verify</a:t>
            </a:r>
            <a:r>
              <a:rPr lang="en" sz="1100">
                <a:latin typeface="DM Sans"/>
                <a:ea typeface="DM Sans"/>
                <a:cs typeface="DM Sans"/>
                <a:sym typeface="DM Sans"/>
              </a:rPr>
              <a:t> </a:t>
            </a:r>
            <a:r>
              <a:rPr b="1" lang="en" sz="1100">
                <a:latin typeface="DM Sans"/>
                <a:ea typeface="DM Sans"/>
                <a:cs typeface="DM Sans"/>
                <a:sym typeface="DM Sans"/>
              </a:rPr>
              <a:t>for MFA</a:t>
            </a:r>
            <a:r>
              <a:rPr lang="en" sz="1100">
                <a:latin typeface="DM Sans"/>
                <a:ea typeface="DM Sans"/>
                <a:cs typeface="DM Sans"/>
                <a:sym typeface="DM Sans"/>
              </a:rPr>
              <a:t> QRG to explain how to use Okta Verify.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Okta FAQ</a:t>
            </a:r>
            <a:r>
              <a:rPr lang="en" sz="1100">
                <a:latin typeface="DM Sans"/>
                <a:ea typeface="DM Sans"/>
                <a:cs typeface="DM Sans"/>
                <a:sym typeface="DM Sans"/>
              </a:rPr>
              <a:t> guide to answer general questions about Okta, Okta Verify, Okta FastPass, and MFA.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lang="en" sz="1100">
                <a:latin typeface="DM Sans"/>
                <a:ea typeface="DM Sans"/>
                <a:cs typeface="DM Sans"/>
                <a:sym typeface="DM Sans"/>
              </a:rPr>
              <a:t>Customize and share the following QRGs based on your Okta implementation: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implementing Okta FastPass, share the </a:t>
            </a:r>
            <a:r>
              <a:rPr b="1" lang="en" sz="1100">
                <a:latin typeface="DM Sans"/>
                <a:ea typeface="DM Sans"/>
                <a:cs typeface="DM Sans"/>
                <a:sym typeface="DM Sans"/>
              </a:rPr>
              <a:t>Sign in with Okta FastPass </a:t>
            </a:r>
            <a:r>
              <a:rPr lang="en" sz="1100">
                <a:latin typeface="DM Sans"/>
                <a:ea typeface="DM Sans"/>
                <a:cs typeface="DM Sans"/>
                <a:sym typeface="DM Sans"/>
              </a:rPr>
              <a:t>QRG</a:t>
            </a:r>
            <a:r>
              <a:rPr b="1" lang="en" sz="1100">
                <a:latin typeface="DM Sans"/>
                <a:ea typeface="DM Sans"/>
                <a:cs typeface="DM Sans"/>
                <a:sym typeface="DM Sans"/>
              </a:rPr>
              <a:t> </a:t>
            </a:r>
            <a:r>
              <a:rPr lang="en" sz="1100">
                <a:latin typeface="DM Sans"/>
                <a:ea typeface="DM Sans"/>
                <a:cs typeface="DM Sans"/>
                <a:sym typeface="DM Sans"/>
              </a:rPr>
              <a:t>to explain how to set up and use Okta FastPass.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implementing Desktop Password Sync for macOS, share the </a:t>
            </a:r>
            <a:r>
              <a:rPr b="1" lang="en" sz="1100">
                <a:latin typeface="DM Sans"/>
                <a:ea typeface="DM Sans"/>
                <a:cs typeface="DM Sans"/>
                <a:sym typeface="DM Sans"/>
              </a:rPr>
              <a:t>Desktop Password Sync for macOS </a:t>
            </a:r>
            <a:r>
              <a:rPr lang="en" sz="1100">
                <a:latin typeface="DM Sans"/>
                <a:ea typeface="DM Sans"/>
                <a:cs typeface="DM Sans"/>
                <a:sym typeface="DM Sans"/>
              </a:rPr>
              <a:t>QRG.</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using YubiKey for MFA, share the </a:t>
            </a:r>
            <a:r>
              <a:rPr b="1" lang="en" sz="1100">
                <a:solidFill>
                  <a:schemeClr val="dk1"/>
                </a:solidFill>
                <a:latin typeface="DM Sans"/>
                <a:ea typeface="DM Sans"/>
                <a:cs typeface="DM Sans"/>
                <a:sym typeface="DM Sans"/>
              </a:rPr>
              <a:t>Enroll and use your YubiKey </a:t>
            </a:r>
            <a:r>
              <a:rPr lang="en" sz="1100">
                <a:solidFill>
                  <a:schemeClr val="dk1"/>
                </a:solidFill>
                <a:latin typeface="DM Sans"/>
                <a:ea typeface="DM Sans"/>
                <a:cs typeface="DM Sans"/>
                <a:sym typeface="DM Sans"/>
              </a:rPr>
              <a:t>ORG.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lang="en" sz="1100">
                <a:latin typeface="DM Sans"/>
                <a:ea typeface="DM Sans"/>
                <a:cs typeface="DM Sans"/>
                <a:sym typeface="DM Sans"/>
              </a:rPr>
              <a:t>We recommend that you customize this enablement content for your end user.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b="1" lang="en" sz="1100">
                <a:latin typeface="DM Sans"/>
                <a:ea typeface="DM Sans"/>
                <a:cs typeface="DM Sans"/>
                <a:sym typeface="DM Sans"/>
              </a:rPr>
              <a:t>Note for Administrator: </a:t>
            </a:r>
            <a:r>
              <a:rPr lang="en" sz="1100">
                <a:latin typeface="DM Sans"/>
                <a:ea typeface="DM Sans"/>
                <a:cs typeface="DM Sans"/>
                <a:sym typeface="DM Sans"/>
              </a:rPr>
              <a:t>This presentation includes placeholders to specify your company’s help desk information so that users can contact the team in case of any questions or issues.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g2776cc0a4ac_0_0"/>
          <p:cNvSpPr txBox="1"/>
          <p:nvPr>
            <p:ph idx="4294967295" type="title"/>
          </p:nvPr>
        </p:nvSpPr>
        <p:spPr>
          <a:xfrm>
            <a:off x="284123" y="2748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Self-Service Account Recovery and Password Reset</a:t>
            </a:r>
            <a:endParaRPr/>
          </a:p>
        </p:txBody>
      </p:sp>
      <p:sp>
        <p:nvSpPr>
          <p:cNvPr id="69" name="Google Shape;69;g2776cc0a4ac_0_0"/>
          <p:cNvSpPr txBox="1"/>
          <p:nvPr>
            <p:ph idx="4294967295" type="subTitle"/>
          </p:nvPr>
        </p:nvSpPr>
        <p:spPr>
          <a:xfrm>
            <a:off x="370050" y="834925"/>
            <a:ext cx="8403900" cy="19191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600"/>
              </a:spcBef>
              <a:spcAft>
                <a:spcPts val="0"/>
              </a:spcAft>
              <a:buClr>
                <a:schemeClr val="dk1"/>
              </a:buClr>
              <a:buSzPts val="1200"/>
              <a:buFont typeface="DM Sans"/>
              <a:buNone/>
            </a:pPr>
            <a:r>
              <a:rPr lang="en">
                <a:highlight>
                  <a:srgbClr val="FFFFFF"/>
                </a:highlight>
              </a:rPr>
              <a:t>You </a:t>
            </a:r>
            <a:r>
              <a:rPr lang="en">
                <a:highlight>
                  <a:srgbClr val="FFFFFF"/>
                </a:highlight>
              </a:rPr>
              <a:t>can perform the following if your organization’s administrator has enabled following self service options: </a:t>
            </a:r>
            <a:endParaRPr>
              <a:highlight>
                <a:srgbClr val="FFFFFF"/>
              </a:highlight>
            </a:endParaRPr>
          </a:p>
          <a:p>
            <a:pPr indent="-304800" lvl="0" marL="457200" marR="0" rtl="0" algn="l">
              <a:lnSpc>
                <a:spcPct val="115000"/>
              </a:lnSpc>
              <a:spcBef>
                <a:spcPts val="600"/>
              </a:spcBef>
              <a:spcAft>
                <a:spcPts val="0"/>
              </a:spcAft>
              <a:buSzPts val="1200"/>
              <a:buFont typeface="Arial"/>
              <a:buChar char="●"/>
            </a:pPr>
            <a:r>
              <a:rPr b="1" lang="en">
                <a:highlight>
                  <a:srgbClr val="FFFFFF"/>
                </a:highlight>
              </a:rPr>
              <a:t>Change passwor</a:t>
            </a:r>
            <a:r>
              <a:rPr b="1" lang="en">
                <a:highlight>
                  <a:srgbClr val="FFFFFF"/>
                </a:highlight>
              </a:rPr>
              <a:t>d</a:t>
            </a:r>
            <a:r>
              <a:rPr lang="en">
                <a:highlight>
                  <a:srgbClr val="FFFFFF"/>
                </a:highlight>
              </a:rPr>
              <a:t> after</a:t>
            </a:r>
            <a:r>
              <a:rPr lang="en">
                <a:highlight>
                  <a:srgbClr val="FFFFFF"/>
                </a:highlight>
              </a:rPr>
              <a:t> you have authenticated with your password and another factor (if enrolled).</a:t>
            </a:r>
            <a:endParaRPr>
              <a:highlight>
                <a:srgbClr val="FFFFFF"/>
              </a:highlight>
            </a:endParaRPr>
          </a:p>
          <a:p>
            <a:pPr indent="-304800" lvl="0" marL="457200" marR="0" rtl="0" algn="l">
              <a:lnSpc>
                <a:spcPct val="115000"/>
              </a:lnSpc>
              <a:spcBef>
                <a:spcPts val="0"/>
              </a:spcBef>
              <a:spcAft>
                <a:spcPts val="0"/>
              </a:spcAft>
              <a:buSzPts val="1200"/>
              <a:buFont typeface="Arial"/>
              <a:buChar char="●"/>
            </a:pPr>
            <a:r>
              <a:rPr b="1" lang="en">
                <a:highlight>
                  <a:srgbClr val="FFFFFF"/>
                </a:highlight>
              </a:rPr>
              <a:t>Reset your </a:t>
            </a:r>
            <a:r>
              <a:rPr b="1" lang="en">
                <a:highlight>
                  <a:srgbClr val="FFFFFF"/>
                </a:highlight>
              </a:rPr>
              <a:t>forgotten</a:t>
            </a:r>
            <a:r>
              <a:rPr lang="en">
                <a:highlight>
                  <a:srgbClr val="FFFFFF"/>
                </a:highlight>
              </a:rPr>
              <a:t> </a:t>
            </a:r>
            <a:r>
              <a:rPr b="1" lang="en">
                <a:highlight>
                  <a:srgbClr val="FFFFFF"/>
                </a:highlight>
              </a:rPr>
              <a:t>password</a:t>
            </a:r>
            <a:r>
              <a:rPr lang="en">
                <a:highlight>
                  <a:srgbClr val="FFFFFF"/>
                </a:highlight>
              </a:rPr>
              <a:t> after </a:t>
            </a:r>
            <a:r>
              <a:rPr lang="en">
                <a:highlight>
                  <a:srgbClr val="FFFFFF"/>
                </a:highlight>
              </a:rPr>
              <a:t>verifying with any authenticator configured in the recovery settings.</a:t>
            </a:r>
            <a:endParaRPr>
              <a:highlight>
                <a:srgbClr val="FFFFFF"/>
              </a:highlight>
            </a:endParaRPr>
          </a:p>
          <a:p>
            <a:pPr indent="-304800" lvl="0" marL="457200" marR="0" rtl="0" algn="l">
              <a:lnSpc>
                <a:spcPct val="115000"/>
              </a:lnSpc>
              <a:spcBef>
                <a:spcPts val="0"/>
              </a:spcBef>
              <a:spcAft>
                <a:spcPts val="0"/>
              </a:spcAft>
              <a:buSzPts val="1200"/>
              <a:buFont typeface="Arial"/>
              <a:buChar char="●"/>
            </a:pPr>
            <a:r>
              <a:rPr b="1" lang="en">
                <a:highlight>
                  <a:srgbClr val="FFFFFF"/>
                </a:highlight>
              </a:rPr>
              <a:t>Unlock your accoun</a:t>
            </a:r>
            <a:r>
              <a:rPr lang="en">
                <a:highlight>
                  <a:srgbClr val="FFFFFF"/>
                </a:highlight>
              </a:rPr>
              <a:t>t after verifying with any authenticator configured in the recovery settings.</a:t>
            </a:r>
            <a:endParaRPr>
              <a:highlight>
                <a:srgbClr val="FFFFFF"/>
              </a:highlight>
            </a:endParaRPr>
          </a:p>
          <a:p>
            <a:pPr indent="0" lvl="0" marL="457200" rtl="0" algn="l">
              <a:lnSpc>
                <a:spcPct val="115000"/>
              </a:lnSpc>
              <a:spcBef>
                <a:spcPts val="0"/>
              </a:spcBef>
              <a:spcAft>
                <a:spcPts val="0"/>
              </a:spcAft>
              <a:buNone/>
            </a:pPr>
            <a:r>
              <a:t/>
            </a:r>
            <a:endParaRPr sz="1100">
              <a:solidFill>
                <a:srgbClr val="000000"/>
              </a:solidFill>
            </a:endParaRPr>
          </a:p>
          <a:p>
            <a:pPr indent="0" lvl="0" marL="0" marR="0" rtl="0" algn="l">
              <a:lnSpc>
                <a:spcPct val="115000"/>
              </a:lnSpc>
              <a:spcBef>
                <a:spcPts val="600"/>
              </a:spcBef>
              <a:spcAft>
                <a:spcPts val="0"/>
              </a:spcAft>
              <a:buClr>
                <a:schemeClr val="dk1"/>
              </a:buClr>
              <a:buSzPts val="1200"/>
              <a:buFont typeface="DM Sans"/>
              <a:buNone/>
            </a:pPr>
            <a:r>
              <a:t/>
            </a:r>
            <a:endParaRPr i="0" sz="1200" u="none" cap="none" strike="noStrik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g2769100841a_0_6"/>
          <p:cNvSpPr txBox="1"/>
          <p:nvPr>
            <p:ph idx="4294967295" type="title"/>
          </p:nvPr>
        </p:nvSpPr>
        <p:spPr>
          <a:xfrm>
            <a:off x="0" y="2200225"/>
            <a:ext cx="9144000" cy="417000"/>
          </a:xfrm>
          <a:prstGeom prst="rect">
            <a:avLst/>
          </a:prstGeom>
          <a:noFill/>
          <a:ln>
            <a:noFill/>
          </a:ln>
        </p:spPr>
        <p:txBody>
          <a:bodyPr anchorCtr="0" anchor="ctr" bIns="34275" lIns="68575" spcFirstLastPara="1" rIns="68575" wrap="square" tIns="34275">
            <a:noAutofit/>
          </a:bodyPr>
          <a:lstStyle/>
          <a:p>
            <a:pPr indent="0" lvl="0" marL="0" rtl="0" algn="ctr">
              <a:lnSpc>
                <a:spcPct val="85000"/>
              </a:lnSpc>
              <a:spcBef>
                <a:spcPts val="0"/>
              </a:spcBef>
              <a:spcAft>
                <a:spcPts val="0"/>
              </a:spcAft>
              <a:buSzPts val="2400"/>
              <a:buNone/>
            </a:pPr>
            <a:r>
              <a:rPr lang="en"/>
              <a:t>Reset your Password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pic>
        <p:nvPicPr>
          <p:cNvPr id="79" name="Google Shape;79;g24f48c78523_0_1740"/>
          <p:cNvPicPr preferRelativeResize="0"/>
          <p:nvPr>
            <p:ph idx="2" type="pic"/>
          </p:nvPr>
        </p:nvPicPr>
        <p:blipFill rotWithShape="1">
          <a:blip r:embed="rId3">
            <a:alphaModFix/>
          </a:blip>
          <a:srcRect b="2069" l="0" r="0" t="2061"/>
          <a:stretch/>
        </p:blipFill>
        <p:spPr>
          <a:xfrm>
            <a:off x="364331" y="1995694"/>
            <a:ext cx="2004300" cy="2545800"/>
          </a:xfrm>
          <a:prstGeom prst="roundRect">
            <a:avLst>
              <a:gd fmla="val 7311" name="adj"/>
            </a:avLst>
          </a:prstGeom>
          <a:solidFill>
            <a:srgbClr val="AFABA1"/>
          </a:solidFill>
          <a:ln>
            <a:noFill/>
          </a:ln>
          <a:effectLst>
            <a:outerShdw blurRad="57150" rotWithShape="0" algn="bl" dir="5400000" dist="19050">
              <a:srgbClr val="000000">
                <a:alpha val="49803"/>
              </a:srgbClr>
            </a:outerShdw>
          </a:effectLst>
        </p:spPr>
      </p:pic>
      <p:pic>
        <p:nvPicPr>
          <p:cNvPr id="80" name="Google Shape;80;g24f48c78523_0_1740"/>
          <p:cNvPicPr preferRelativeResize="0"/>
          <p:nvPr>
            <p:ph idx="3" type="pic"/>
          </p:nvPr>
        </p:nvPicPr>
        <p:blipFill rotWithShape="1">
          <a:blip r:embed="rId4">
            <a:alphaModFix/>
          </a:blip>
          <a:srcRect b="5357" l="0" r="0" t="5348"/>
          <a:stretch/>
        </p:blipFill>
        <p:spPr>
          <a:xfrm>
            <a:off x="2502517" y="1995694"/>
            <a:ext cx="2004300" cy="2545800"/>
          </a:xfrm>
          <a:prstGeom prst="roundRect">
            <a:avLst>
              <a:gd fmla="val 5615" name="adj"/>
            </a:avLst>
          </a:prstGeom>
          <a:solidFill>
            <a:srgbClr val="AFABA1"/>
          </a:solidFill>
          <a:ln>
            <a:noFill/>
          </a:ln>
          <a:effectLst>
            <a:outerShdw blurRad="57150" rotWithShape="0" algn="bl" dir="5400000" dist="19050">
              <a:srgbClr val="000000">
                <a:alpha val="49803"/>
              </a:srgbClr>
            </a:outerShdw>
          </a:effectLst>
        </p:spPr>
      </p:pic>
      <p:pic>
        <p:nvPicPr>
          <p:cNvPr id="81" name="Google Shape;81;g24f48c78523_0_1740"/>
          <p:cNvPicPr preferRelativeResize="0"/>
          <p:nvPr>
            <p:ph idx="4" type="pic"/>
          </p:nvPr>
        </p:nvPicPr>
        <p:blipFill rotWithShape="1">
          <a:blip r:embed="rId5">
            <a:alphaModFix/>
          </a:blip>
          <a:srcRect b="0" l="2865" r="2874" t="0"/>
          <a:stretch/>
        </p:blipFill>
        <p:spPr>
          <a:xfrm>
            <a:off x="4638321" y="1995693"/>
            <a:ext cx="2004300" cy="2545800"/>
          </a:xfrm>
          <a:prstGeom prst="roundRect">
            <a:avLst>
              <a:gd fmla="val 6912" name="adj"/>
            </a:avLst>
          </a:prstGeom>
          <a:solidFill>
            <a:srgbClr val="AFABA1"/>
          </a:solidFill>
          <a:ln>
            <a:noFill/>
          </a:ln>
          <a:effectLst>
            <a:outerShdw blurRad="57150" rotWithShape="0" algn="bl" dir="5400000" dist="19050">
              <a:srgbClr val="000000">
                <a:alpha val="49803"/>
              </a:srgbClr>
            </a:outerShdw>
          </a:effectLst>
        </p:spPr>
      </p:pic>
      <p:sp>
        <p:nvSpPr>
          <p:cNvPr id="82" name="Google Shape;82;g24f48c78523_0_1740"/>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Okta org</a:t>
            </a:r>
            <a:endParaRPr sz="1100"/>
          </a:p>
          <a:p>
            <a:pPr indent="0" lvl="0" marL="0" rtl="0" algn="l">
              <a:spcBef>
                <a:spcPts val="0"/>
              </a:spcBef>
              <a:spcAft>
                <a:spcPts val="0"/>
              </a:spcAft>
              <a:buSzPts val="1200"/>
              <a:buNone/>
            </a:pPr>
            <a:r>
              <a:rPr lang="en" sz="600"/>
              <a:t>Access your </a:t>
            </a:r>
            <a:r>
              <a:rPr i="1" lang="en" sz="600"/>
              <a:t>&lt;okta org URL&gt; </a:t>
            </a:r>
            <a:r>
              <a:rPr lang="en" sz="600"/>
              <a:t>in your preferred browser.</a:t>
            </a:r>
            <a:endParaRPr sz="600"/>
          </a:p>
        </p:txBody>
      </p:sp>
      <p:sp>
        <p:nvSpPr>
          <p:cNvPr id="83" name="Google Shape;83;g24f48c78523_0_1740"/>
          <p:cNvSpPr txBox="1"/>
          <p:nvPr>
            <p:ph idx="6" type="body"/>
          </p:nvPr>
        </p:nvSpPr>
        <p:spPr>
          <a:xfrm>
            <a:off x="278397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Need help signing in?</a:t>
            </a:r>
            <a:endParaRPr sz="1100"/>
          </a:p>
          <a:p>
            <a:pPr indent="0" lvl="0" marL="0" rtl="0" algn="l">
              <a:lnSpc>
                <a:spcPct val="115000"/>
              </a:lnSpc>
              <a:spcBef>
                <a:spcPts val="0"/>
              </a:spcBef>
              <a:spcAft>
                <a:spcPts val="0"/>
              </a:spcAft>
              <a:buSzPts val="1200"/>
              <a:buNone/>
            </a:pPr>
            <a:r>
              <a:rPr lang="en" sz="600">
                <a:solidFill>
                  <a:srgbClr val="000000"/>
                </a:solidFill>
              </a:rPr>
              <a:t>Select </a:t>
            </a:r>
            <a:r>
              <a:rPr b="1" lang="en" sz="600">
                <a:solidFill>
                  <a:srgbClr val="000000"/>
                </a:solidFill>
              </a:rPr>
              <a:t>Next</a:t>
            </a:r>
            <a:r>
              <a:rPr lang="en" sz="600">
                <a:solidFill>
                  <a:srgbClr val="000000"/>
                </a:solidFill>
              </a:rPr>
              <a:t>. In the Password page, select </a:t>
            </a:r>
            <a:r>
              <a:rPr b="1" lang="en" sz="600"/>
              <a:t>Forgot Password ? </a:t>
            </a:r>
            <a:r>
              <a:rPr lang="en" sz="600"/>
              <a:t>at the bottom of the sign-in panel</a:t>
            </a:r>
            <a:endParaRPr sz="600"/>
          </a:p>
        </p:txBody>
      </p:sp>
      <p:sp>
        <p:nvSpPr>
          <p:cNvPr id="84" name="Google Shape;84;g24f48c78523_0_1740"/>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Send an email to reset </a:t>
            </a:r>
            <a:endParaRPr sz="1100"/>
          </a:p>
          <a:p>
            <a:pPr indent="0" lvl="0" marL="0" rtl="0" algn="l">
              <a:lnSpc>
                <a:spcPct val="115000"/>
              </a:lnSpc>
              <a:spcBef>
                <a:spcPts val="0"/>
              </a:spcBef>
              <a:spcAft>
                <a:spcPts val="0"/>
              </a:spcAft>
              <a:buSzPts val="1200"/>
              <a:buNone/>
            </a:pPr>
            <a:r>
              <a:rPr lang="en" sz="600"/>
              <a:t>Enter your work email address and select </a:t>
            </a:r>
            <a:r>
              <a:rPr b="1" lang="en" sz="600"/>
              <a:t>Send me an  Email</a:t>
            </a:r>
            <a:r>
              <a:rPr lang="en" sz="600"/>
              <a:t>. You'll receive an email with instructions and a link to reset your password.</a:t>
            </a:r>
            <a:endParaRPr sz="600">
              <a:solidFill>
                <a:srgbClr val="000000"/>
              </a:solidFill>
            </a:endParaRPr>
          </a:p>
          <a:p>
            <a:pPr indent="0" lvl="0" marL="0" rtl="0" algn="l">
              <a:lnSpc>
                <a:spcPct val="100000"/>
              </a:lnSpc>
              <a:spcBef>
                <a:spcPts val="0"/>
              </a:spcBef>
              <a:spcAft>
                <a:spcPts val="0"/>
              </a:spcAft>
              <a:buSzPts val="1200"/>
              <a:buNone/>
            </a:pPr>
            <a:r>
              <a:t/>
            </a:r>
            <a:endParaRPr sz="600"/>
          </a:p>
        </p:txBody>
      </p:sp>
      <p:sp>
        <p:nvSpPr>
          <p:cNvPr id="85" name="Google Shape;85;g24f48c78523_0_1740"/>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Reset your Password</a:t>
            </a:r>
            <a:endParaRPr/>
          </a:p>
        </p:txBody>
      </p:sp>
      <p:pic>
        <p:nvPicPr>
          <p:cNvPr id="86" name="Google Shape;86;g24f48c78523_0_1740"/>
          <p:cNvPicPr preferRelativeResize="0"/>
          <p:nvPr>
            <p:ph idx="5" type="pic"/>
          </p:nvPr>
        </p:nvPicPr>
        <p:blipFill rotWithShape="1">
          <a:blip r:embed="rId6">
            <a:alphaModFix/>
          </a:blip>
          <a:srcRect b="13252" l="0" r="0" t="13245"/>
          <a:stretch/>
        </p:blipFill>
        <p:spPr>
          <a:xfrm>
            <a:off x="6774103" y="1995693"/>
            <a:ext cx="2004300" cy="2545800"/>
          </a:xfrm>
          <a:prstGeom prst="roundRect">
            <a:avLst>
              <a:gd fmla="val 6346" name="adj"/>
            </a:avLst>
          </a:prstGeom>
          <a:solidFill>
            <a:srgbClr val="AFABA1"/>
          </a:solidFill>
          <a:ln>
            <a:noFill/>
          </a:ln>
          <a:effectLst>
            <a:outerShdw blurRad="57150" rotWithShape="0" algn="bl" dir="5400000" dist="19050">
              <a:srgbClr val="000000">
                <a:alpha val="49803"/>
              </a:srgbClr>
            </a:outerShdw>
          </a:effectLst>
        </p:spPr>
      </p:pic>
      <p:sp>
        <p:nvSpPr>
          <p:cNvPr id="87" name="Google Shape;87;g24f48c78523_0_1740"/>
          <p:cNvSpPr txBox="1"/>
          <p:nvPr>
            <p:ph idx="8" type="body"/>
          </p:nvPr>
        </p:nvSpPr>
        <p:spPr>
          <a:xfrm>
            <a:off x="7060825" y="988425"/>
            <a:ext cx="1722600" cy="789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Review the email </a:t>
            </a:r>
            <a:r>
              <a:rPr lang="en" sz="1100"/>
              <a:t> </a:t>
            </a:r>
            <a:endParaRPr sz="1100"/>
          </a:p>
          <a:p>
            <a:pPr indent="-152400" lvl="0" marL="171450" rtl="0" algn="l">
              <a:lnSpc>
                <a:spcPct val="115000"/>
              </a:lnSpc>
              <a:spcBef>
                <a:spcPts val="0"/>
              </a:spcBef>
              <a:spcAft>
                <a:spcPts val="0"/>
              </a:spcAft>
              <a:buClr>
                <a:srgbClr val="000000"/>
              </a:buClr>
              <a:buSzPts val="600"/>
              <a:buFont typeface="Proxima Nova"/>
              <a:buAutoNum type="arabicPeriod"/>
            </a:pPr>
            <a:r>
              <a:rPr lang="en" sz="600">
                <a:solidFill>
                  <a:srgbClr val="000000"/>
                </a:solidFill>
                <a:latin typeface="Proxima Nova"/>
                <a:ea typeface="Proxima Nova"/>
                <a:cs typeface="Proxima Nova"/>
                <a:sym typeface="Proxima Nova"/>
              </a:rPr>
              <a:t>Select </a:t>
            </a:r>
            <a:r>
              <a:rPr b="1" lang="en" sz="600">
                <a:solidFill>
                  <a:srgbClr val="000000"/>
                </a:solidFill>
                <a:latin typeface="Proxima Nova"/>
                <a:ea typeface="Proxima Nova"/>
                <a:cs typeface="Proxima Nova"/>
                <a:sym typeface="Proxima Nova"/>
              </a:rPr>
              <a:t>Reset Password</a:t>
            </a:r>
            <a:r>
              <a:rPr lang="en" sz="600">
                <a:solidFill>
                  <a:srgbClr val="000000"/>
                </a:solidFill>
                <a:latin typeface="Proxima Nova"/>
                <a:ea typeface="Proxima Nova"/>
                <a:cs typeface="Proxima Nova"/>
                <a:sym typeface="Proxima Nova"/>
              </a:rPr>
              <a:t>. The </a:t>
            </a:r>
            <a:r>
              <a:rPr b="1" lang="en" sz="600">
                <a:solidFill>
                  <a:srgbClr val="000000"/>
                </a:solidFill>
                <a:latin typeface="Proxima Nova"/>
                <a:ea typeface="Proxima Nova"/>
                <a:cs typeface="Proxima Nova"/>
                <a:sym typeface="Proxima Nova"/>
              </a:rPr>
              <a:t>Reset your Okta Password</a:t>
            </a:r>
            <a:r>
              <a:rPr lang="en" sz="600">
                <a:solidFill>
                  <a:srgbClr val="000000"/>
                </a:solidFill>
                <a:latin typeface="Proxima Nova"/>
                <a:ea typeface="Proxima Nova"/>
                <a:cs typeface="Proxima Nova"/>
                <a:sym typeface="Proxima Nova"/>
              </a:rPr>
              <a:t> page </a:t>
            </a:r>
            <a:r>
              <a:rPr lang="en" sz="600">
                <a:solidFill>
                  <a:srgbClr val="000000"/>
                </a:solidFill>
                <a:latin typeface="Proxima Nova"/>
                <a:ea typeface="Proxima Nova"/>
                <a:cs typeface="Proxima Nova"/>
                <a:sym typeface="Proxima Nova"/>
              </a:rPr>
              <a:t>displays</a:t>
            </a:r>
            <a:r>
              <a:rPr lang="en" sz="600">
                <a:solidFill>
                  <a:srgbClr val="000000"/>
                </a:solidFill>
                <a:latin typeface="Proxima Nova"/>
                <a:ea typeface="Proxima Nova"/>
                <a:cs typeface="Proxima Nova"/>
                <a:sym typeface="Proxima Nova"/>
              </a:rPr>
              <a:t> </a:t>
            </a:r>
            <a:r>
              <a:rPr b="1" lang="en" sz="600">
                <a:solidFill>
                  <a:srgbClr val="000000"/>
                </a:solidFill>
                <a:latin typeface="Proxima Nova"/>
                <a:ea typeface="Proxima Nova"/>
                <a:cs typeface="Proxima Nova"/>
                <a:sym typeface="Proxima Nova"/>
              </a:rPr>
              <a:t>New Password</a:t>
            </a:r>
            <a:r>
              <a:rPr lang="en" sz="600">
                <a:solidFill>
                  <a:srgbClr val="000000"/>
                </a:solidFill>
                <a:latin typeface="Proxima Nova"/>
                <a:ea typeface="Proxima Nova"/>
                <a:cs typeface="Proxima Nova"/>
                <a:sym typeface="Proxima Nova"/>
              </a:rPr>
              <a:t> and </a:t>
            </a:r>
            <a:r>
              <a:rPr b="1" lang="en" sz="600">
                <a:solidFill>
                  <a:srgbClr val="000000"/>
                </a:solidFill>
                <a:latin typeface="Proxima Nova"/>
                <a:ea typeface="Proxima Nova"/>
                <a:cs typeface="Proxima Nova"/>
                <a:sym typeface="Proxima Nova"/>
              </a:rPr>
              <a:t>Re-enter Password </a:t>
            </a:r>
            <a:r>
              <a:rPr lang="en" sz="600">
                <a:solidFill>
                  <a:srgbClr val="000000"/>
                </a:solidFill>
                <a:latin typeface="Proxima Nova"/>
                <a:ea typeface="Proxima Nova"/>
                <a:cs typeface="Proxima Nova"/>
                <a:sym typeface="Proxima Nova"/>
              </a:rPr>
              <a:t>to create a new password. </a:t>
            </a:r>
            <a:endParaRPr sz="600">
              <a:solidFill>
                <a:srgbClr val="000000"/>
              </a:solidFill>
              <a:latin typeface="Proxima Nova"/>
              <a:ea typeface="Proxima Nova"/>
              <a:cs typeface="Proxima Nova"/>
              <a:sym typeface="Proxima Nova"/>
            </a:endParaRPr>
          </a:p>
          <a:p>
            <a:pPr indent="-95250" lvl="0" marL="171450" rtl="0" algn="l">
              <a:lnSpc>
                <a:spcPct val="115000"/>
              </a:lnSpc>
              <a:spcBef>
                <a:spcPts val="0"/>
              </a:spcBef>
              <a:spcAft>
                <a:spcPts val="0"/>
              </a:spcAft>
              <a:buClr>
                <a:srgbClr val="000000"/>
              </a:buClr>
              <a:buSzPts val="600"/>
              <a:buFont typeface="Proxima Nova"/>
              <a:buAutoNum type="arabicPeriod"/>
            </a:pPr>
            <a:r>
              <a:rPr lang="en" sz="600">
                <a:solidFill>
                  <a:srgbClr val="000000"/>
                </a:solidFill>
                <a:latin typeface="Proxima Nova"/>
                <a:ea typeface="Proxima Nova"/>
                <a:cs typeface="Proxima Nova"/>
                <a:sym typeface="Proxima Nova"/>
              </a:rPr>
              <a:t>Create a new password and select </a:t>
            </a:r>
            <a:r>
              <a:rPr b="1" lang="en" sz="600">
                <a:solidFill>
                  <a:srgbClr val="000000"/>
                </a:solidFill>
                <a:latin typeface="Proxima Nova"/>
                <a:ea typeface="Proxima Nova"/>
                <a:cs typeface="Proxima Nova"/>
                <a:sym typeface="Proxima Nova"/>
              </a:rPr>
              <a:t>Reset Password</a:t>
            </a:r>
            <a:r>
              <a:rPr lang="en" sz="600">
                <a:solidFill>
                  <a:srgbClr val="000000"/>
                </a:solidFill>
                <a:latin typeface="Proxima Nova"/>
                <a:ea typeface="Proxima Nova"/>
                <a:cs typeface="Proxima Nova"/>
                <a:sym typeface="Proxima Nova"/>
              </a:rPr>
              <a:t>. Your password is reset. </a:t>
            </a:r>
            <a:endParaRPr sz="600">
              <a:solidFill>
                <a:srgbClr val="000000"/>
              </a:solidFill>
              <a:latin typeface="Proxima Nova"/>
              <a:ea typeface="Proxima Nova"/>
              <a:cs typeface="Proxima Nova"/>
              <a:sym typeface="Proxima Nova"/>
            </a:endParaRPr>
          </a:p>
          <a:p>
            <a:pPr indent="0" lvl="0" marL="0" rtl="0" algn="l">
              <a:lnSpc>
                <a:spcPct val="100000"/>
              </a:lnSpc>
              <a:spcBef>
                <a:spcPts val="0"/>
              </a:spcBef>
              <a:spcAft>
                <a:spcPts val="0"/>
              </a:spcAft>
              <a:buSzPts val="1200"/>
              <a:buNone/>
            </a:pPr>
            <a:r>
              <a:t/>
            </a:r>
            <a:endParaRPr sz="1100"/>
          </a:p>
        </p:txBody>
      </p:sp>
      <p:sp>
        <p:nvSpPr>
          <p:cNvPr id="88" name="Google Shape;88;g24f48c78523_0_1740"/>
          <p:cNvSpPr txBox="1"/>
          <p:nvPr>
            <p:ph idx="9" type="subTitle"/>
          </p:nvPr>
        </p:nvSpPr>
        <p:spPr>
          <a:xfrm>
            <a:off x="371475" y="516450"/>
            <a:ext cx="8406900" cy="417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900"/>
              <a:buNone/>
            </a:pPr>
            <a:r>
              <a:rPr lang="en" sz="1100">
                <a:solidFill>
                  <a:srgbClr val="000000"/>
                </a:solidFill>
              </a:rPr>
              <a:t>This guide explains how to reset your password if you forgot your current password. Contact </a:t>
            </a:r>
            <a:r>
              <a:rPr i="1" lang="en" sz="1100"/>
              <a:t>&lt;help desk&gt;</a:t>
            </a:r>
            <a:r>
              <a:rPr lang="en" sz="1100">
                <a:solidFill>
                  <a:srgbClr val="000000"/>
                </a:solidFill>
              </a:rPr>
              <a:t> if you experience any issues.  </a:t>
            </a:r>
            <a:endParaRPr sz="1100">
              <a:solidFill>
                <a:srgbClr val="000000"/>
              </a:solidFill>
            </a:endParaRPr>
          </a:p>
          <a:p>
            <a:pPr indent="0" lvl="0" marL="0" rtl="0" algn="l">
              <a:lnSpc>
                <a:spcPct val="100000"/>
              </a:lnSpc>
              <a:spcBef>
                <a:spcPts val="1100"/>
              </a:spcBef>
              <a:spcAft>
                <a:spcPts val="0"/>
              </a:spcAft>
              <a:buSzPts val="900"/>
              <a:buNone/>
            </a:pPr>
            <a:r>
              <a:t/>
            </a:r>
            <a:endParaRPr/>
          </a:p>
        </p:txBody>
      </p:sp>
      <p:sp>
        <p:nvSpPr>
          <p:cNvPr id="89" name="Google Shape;89;g24f48c78523_0_1740"/>
          <p:cNvSpPr txBox="1"/>
          <p:nvPr/>
        </p:nvSpPr>
        <p:spPr>
          <a:xfrm>
            <a:off x="244217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90" name="Google Shape;90;g24f48c78523_0_1740"/>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91" name="Google Shape;91;g24f48c78523_0_1740"/>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03</a:t>
            </a:r>
            <a:endParaRPr b="1" i="0" sz="900" u="none" cap="none" strike="noStrike">
              <a:solidFill>
                <a:schemeClr val="lt2"/>
              </a:solidFill>
              <a:latin typeface="DM Sans"/>
              <a:ea typeface="DM Sans"/>
              <a:cs typeface="DM Sans"/>
              <a:sym typeface="DM Sans"/>
            </a:endParaRPr>
          </a:p>
        </p:txBody>
      </p:sp>
      <p:sp>
        <p:nvSpPr>
          <p:cNvPr id="92" name="Google Shape;92;g24f48c78523_0_1740"/>
          <p:cNvSpPr txBox="1"/>
          <p:nvPr/>
        </p:nvSpPr>
        <p:spPr>
          <a:xfrm>
            <a:off x="671912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04</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2769100841a_0_11"/>
          <p:cNvSpPr txBox="1"/>
          <p:nvPr>
            <p:ph idx="4294967295" type="title"/>
          </p:nvPr>
        </p:nvSpPr>
        <p:spPr>
          <a:xfrm>
            <a:off x="0" y="2200225"/>
            <a:ext cx="9144000" cy="417000"/>
          </a:xfrm>
          <a:prstGeom prst="rect">
            <a:avLst/>
          </a:prstGeom>
          <a:noFill/>
          <a:ln>
            <a:noFill/>
          </a:ln>
        </p:spPr>
        <p:txBody>
          <a:bodyPr anchorCtr="0" anchor="ctr" bIns="34275" lIns="68575" spcFirstLastPara="1" rIns="68575" wrap="square" tIns="34275">
            <a:noAutofit/>
          </a:bodyPr>
          <a:lstStyle/>
          <a:p>
            <a:pPr indent="0" lvl="0" marL="0" rtl="0" algn="ctr">
              <a:lnSpc>
                <a:spcPct val="85000"/>
              </a:lnSpc>
              <a:spcBef>
                <a:spcPts val="0"/>
              </a:spcBef>
              <a:spcAft>
                <a:spcPts val="0"/>
              </a:spcAft>
              <a:buSzPts val="2400"/>
              <a:buNone/>
            </a:pPr>
            <a:r>
              <a:rPr lang="en"/>
              <a:t>Change</a:t>
            </a:r>
            <a:r>
              <a:rPr lang="en"/>
              <a:t> your Password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g2769100841a_0_54"/>
          <p:cNvPicPr preferRelativeResize="0"/>
          <p:nvPr>
            <p:ph idx="2" type="pic"/>
          </p:nvPr>
        </p:nvPicPr>
        <p:blipFill rotWithShape="1">
          <a:blip r:embed="rId3">
            <a:alphaModFix/>
          </a:blip>
          <a:srcRect b="2070" l="0" r="0" t="2061"/>
          <a:stretch/>
        </p:blipFill>
        <p:spPr>
          <a:xfrm>
            <a:off x="364331" y="1843294"/>
            <a:ext cx="2004300" cy="2545800"/>
          </a:xfrm>
          <a:prstGeom prst="roundRect">
            <a:avLst>
              <a:gd fmla="val 6448" name="adj"/>
            </a:avLst>
          </a:prstGeom>
          <a:solidFill>
            <a:srgbClr val="AFABA1"/>
          </a:solidFill>
          <a:ln>
            <a:noFill/>
          </a:ln>
          <a:effectLst>
            <a:outerShdw blurRad="57150" rotWithShape="0" algn="bl" dir="5400000" dist="19050">
              <a:srgbClr val="000000">
                <a:alpha val="49800"/>
              </a:srgbClr>
            </a:outerShdw>
          </a:effectLst>
        </p:spPr>
      </p:pic>
      <p:pic>
        <p:nvPicPr>
          <p:cNvPr id="103" name="Google Shape;103;g2769100841a_0_54"/>
          <p:cNvPicPr preferRelativeResize="0"/>
          <p:nvPr>
            <p:ph idx="3" type="pic"/>
          </p:nvPr>
        </p:nvPicPr>
        <p:blipFill rotWithShape="1">
          <a:blip r:embed="rId4">
            <a:alphaModFix/>
          </a:blip>
          <a:srcRect b="0" l="3814" r="3814" t="0"/>
          <a:stretch/>
        </p:blipFill>
        <p:spPr>
          <a:xfrm>
            <a:off x="2502517" y="1843294"/>
            <a:ext cx="2004300" cy="2545800"/>
          </a:xfrm>
          <a:prstGeom prst="roundRect">
            <a:avLst>
              <a:gd fmla="val 5615" name="adj"/>
            </a:avLst>
          </a:prstGeom>
          <a:solidFill>
            <a:srgbClr val="AFABA1"/>
          </a:solidFill>
          <a:ln>
            <a:noFill/>
          </a:ln>
          <a:effectLst>
            <a:outerShdw blurRad="57150" rotWithShape="0" algn="bl" dir="5400000" dist="19050">
              <a:srgbClr val="000000">
                <a:alpha val="49800"/>
              </a:srgbClr>
            </a:outerShdw>
          </a:effectLst>
        </p:spPr>
      </p:pic>
      <p:pic>
        <p:nvPicPr>
          <p:cNvPr id="104" name="Google Shape;104;g2769100841a_0_54"/>
          <p:cNvPicPr preferRelativeResize="0"/>
          <p:nvPr>
            <p:ph idx="4" type="pic"/>
          </p:nvPr>
        </p:nvPicPr>
        <p:blipFill rotWithShape="1">
          <a:blip r:embed="rId5">
            <a:alphaModFix/>
          </a:blip>
          <a:srcRect b="0" l="9781" r="9781" t="0"/>
          <a:stretch/>
        </p:blipFill>
        <p:spPr>
          <a:xfrm>
            <a:off x="4648208" y="1868393"/>
            <a:ext cx="2004300" cy="2545800"/>
          </a:xfrm>
          <a:prstGeom prst="roundRect">
            <a:avLst>
              <a:gd fmla="val 5616" name="adj"/>
            </a:avLst>
          </a:prstGeom>
          <a:solidFill>
            <a:srgbClr val="AFABA1"/>
          </a:solidFill>
          <a:ln>
            <a:noFill/>
          </a:ln>
          <a:effectLst>
            <a:outerShdw blurRad="57150" rotWithShape="0" algn="bl" dir="5400000" dist="19050">
              <a:srgbClr val="000000">
                <a:alpha val="49800"/>
              </a:srgbClr>
            </a:outerShdw>
          </a:effectLst>
        </p:spPr>
      </p:pic>
      <p:sp>
        <p:nvSpPr>
          <p:cNvPr id="105" name="Google Shape;105;g2769100841a_0_54"/>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Okta org</a:t>
            </a:r>
            <a:endParaRPr sz="1100"/>
          </a:p>
          <a:p>
            <a:pPr indent="-152400" lvl="0" marL="171450" rtl="0" algn="l">
              <a:lnSpc>
                <a:spcPct val="100000"/>
              </a:lnSpc>
              <a:spcBef>
                <a:spcPts val="0"/>
              </a:spcBef>
              <a:spcAft>
                <a:spcPts val="0"/>
              </a:spcAft>
              <a:buSzPts val="600"/>
              <a:buAutoNum type="arabicPeriod"/>
            </a:pPr>
            <a:r>
              <a:rPr lang="en" sz="600"/>
              <a:t>Access your </a:t>
            </a:r>
            <a:r>
              <a:rPr i="1" lang="en" sz="600"/>
              <a:t>&lt;okta org URL&gt; </a:t>
            </a:r>
            <a:r>
              <a:rPr lang="en" sz="600"/>
              <a:t>in your preferred browser</a:t>
            </a:r>
            <a:r>
              <a:rPr lang="en" sz="600"/>
              <a:t>.</a:t>
            </a:r>
            <a:endParaRPr sz="600"/>
          </a:p>
          <a:p>
            <a:pPr indent="-152400" lvl="0" marL="171450" rtl="0" algn="l">
              <a:lnSpc>
                <a:spcPct val="100000"/>
              </a:lnSpc>
              <a:spcBef>
                <a:spcPts val="0"/>
              </a:spcBef>
              <a:spcAft>
                <a:spcPts val="0"/>
              </a:spcAft>
              <a:buSzPts val="600"/>
              <a:buAutoNum type="arabicPeriod"/>
            </a:pPr>
            <a:r>
              <a:rPr lang="en" sz="600">
                <a:highlight>
                  <a:srgbClr val="FFFFFF"/>
                </a:highlight>
              </a:rPr>
              <a:t>Enter your username and password and follow the authentication prompts.</a:t>
            </a:r>
            <a:endParaRPr sz="600">
              <a:highlight>
                <a:srgbClr val="FFFFFF"/>
              </a:highlight>
            </a:endParaRPr>
          </a:p>
          <a:p>
            <a:pPr indent="0" lvl="0" marL="0" rtl="0" algn="l">
              <a:lnSpc>
                <a:spcPct val="100000"/>
              </a:lnSpc>
              <a:spcBef>
                <a:spcPts val="0"/>
              </a:spcBef>
              <a:spcAft>
                <a:spcPts val="0"/>
              </a:spcAft>
              <a:buSzPts val="1200"/>
              <a:buNone/>
            </a:pPr>
            <a:r>
              <a:t/>
            </a:r>
            <a:endParaRPr sz="600"/>
          </a:p>
        </p:txBody>
      </p:sp>
      <p:sp>
        <p:nvSpPr>
          <p:cNvPr id="106" name="Google Shape;106;g2769100841a_0_54"/>
          <p:cNvSpPr txBox="1"/>
          <p:nvPr>
            <p:ph idx="6" type="body"/>
          </p:nvPr>
        </p:nvSpPr>
        <p:spPr>
          <a:xfrm>
            <a:off x="278397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Settings</a:t>
            </a:r>
            <a:endParaRPr sz="1100"/>
          </a:p>
          <a:p>
            <a:pPr indent="-152400" lvl="0" marL="228600" rtl="0" algn="l">
              <a:lnSpc>
                <a:spcPct val="115000"/>
              </a:lnSpc>
              <a:spcBef>
                <a:spcPts val="0"/>
              </a:spcBef>
              <a:spcAft>
                <a:spcPts val="0"/>
              </a:spcAft>
              <a:buSzPts val="600"/>
              <a:buAutoNum type="arabicPeriod"/>
            </a:pPr>
            <a:r>
              <a:rPr lang="en" sz="600">
                <a:highlight>
                  <a:srgbClr val="FFFFFF"/>
                </a:highlight>
              </a:rPr>
              <a:t>From the Okta home page, select your name to open the dropdown menu. </a:t>
            </a:r>
            <a:endParaRPr sz="600">
              <a:highlight>
                <a:srgbClr val="FFFFFF"/>
              </a:highlight>
            </a:endParaRPr>
          </a:p>
          <a:p>
            <a:pPr indent="-152400" lvl="0" marL="228600" rtl="0" algn="l">
              <a:lnSpc>
                <a:spcPct val="115000"/>
              </a:lnSpc>
              <a:spcBef>
                <a:spcPts val="0"/>
              </a:spcBef>
              <a:spcAft>
                <a:spcPts val="0"/>
              </a:spcAft>
              <a:buSzPts val="600"/>
              <a:buAutoNum type="arabicPeriod"/>
            </a:pPr>
            <a:r>
              <a:rPr lang="en" sz="600">
                <a:highlight>
                  <a:srgbClr val="FFFFFF"/>
                </a:highlight>
              </a:rPr>
              <a:t>Select </a:t>
            </a:r>
            <a:r>
              <a:rPr b="1" lang="en" sz="600">
                <a:highlight>
                  <a:srgbClr val="FFFFFF"/>
                </a:highlight>
              </a:rPr>
              <a:t>Settings</a:t>
            </a:r>
            <a:r>
              <a:rPr lang="en" sz="600">
                <a:highlight>
                  <a:srgbClr val="FFFFFF"/>
                </a:highlight>
              </a:rPr>
              <a:t>. The </a:t>
            </a:r>
            <a:r>
              <a:rPr b="1" lang="en" sz="600">
                <a:highlight>
                  <a:srgbClr val="FFFFFF"/>
                </a:highlight>
              </a:rPr>
              <a:t>Account</a:t>
            </a:r>
            <a:r>
              <a:rPr lang="en" sz="600">
                <a:highlight>
                  <a:srgbClr val="FFFFFF"/>
                </a:highlight>
              </a:rPr>
              <a:t> page opens.</a:t>
            </a:r>
            <a:endParaRPr>
              <a:highlight>
                <a:srgbClr val="FFFFFF"/>
              </a:highlight>
              <a:latin typeface="Arial"/>
              <a:ea typeface="Arial"/>
              <a:cs typeface="Arial"/>
              <a:sym typeface="Arial"/>
            </a:endParaRPr>
          </a:p>
          <a:p>
            <a:pPr indent="0" lvl="0" marL="0" rtl="0" algn="l">
              <a:lnSpc>
                <a:spcPct val="115000"/>
              </a:lnSpc>
              <a:spcBef>
                <a:spcPts val="0"/>
              </a:spcBef>
              <a:spcAft>
                <a:spcPts val="0"/>
              </a:spcAft>
              <a:buSzPts val="1200"/>
              <a:buNone/>
            </a:pPr>
            <a:r>
              <a:t/>
            </a:r>
            <a:endParaRPr sz="600">
              <a:solidFill>
                <a:srgbClr val="000000"/>
              </a:solidFill>
            </a:endParaRPr>
          </a:p>
        </p:txBody>
      </p:sp>
      <p:sp>
        <p:nvSpPr>
          <p:cNvPr id="107" name="Google Shape;107;g2769100841a_0_54"/>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Change your password</a:t>
            </a:r>
            <a:endParaRPr sz="600">
              <a:highlight>
                <a:srgbClr val="FFFFFF"/>
              </a:highlight>
            </a:endParaRPr>
          </a:p>
          <a:p>
            <a:pPr indent="0" lvl="0" marL="0" rtl="0" algn="l">
              <a:lnSpc>
                <a:spcPct val="115000"/>
              </a:lnSpc>
              <a:spcBef>
                <a:spcPts val="0"/>
              </a:spcBef>
              <a:spcAft>
                <a:spcPts val="0"/>
              </a:spcAft>
              <a:buSzPts val="1200"/>
              <a:buNone/>
            </a:pPr>
            <a:r>
              <a:rPr lang="en" sz="600">
                <a:highlight>
                  <a:srgbClr val="FFFFFF"/>
                </a:highlight>
              </a:rPr>
              <a:t>Enter your current and new passwords, and select </a:t>
            </a:r>
            <a:r>
              <a:rPr b="1" lang="en" sz="600">
                <a:highlight>
                  <a:srgbClr val="FFFFFF"/>
                </a:highlight>
              </a:rPr>
              <a:t>Change Password</a:t>
            </a:r>
            <a:r>
              <a:rPr lang="en" sz="600">
                <a:highlight>
                  <a:srgbClr val="FFFFFF"/>
                </a:highlight>
              </a:rPr>
              <a:t>.</a:t>
            </a:r>
            <a:br>
              <a:rPr lang="en" sz="600">
                <a:highlight>
                  <a:srgbClr val="FFFFFF"/>
                </a:highlight>
              </a:rPr>
            </a:br>
            <a:endParaRPr sz="600">
              <a:highlight>
                <a:srgbClr val="FFFFFF"/>
              </a:highlight>
            </a:endParaRPr>
          </a:p>
        </p:txBody>
      </p:sp>
      <p:sp>
        <p:nvSpPr>
          <p:cNvPr id="108" name="Google Shape;108;g2769100841a_0_54"/>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Change</a:t>
            </a:r>
            <a:r>
              <a:rPr lang="en"/>
              <a:t> your Password</a:t>
            </a:r>
            <a:endParaRPr/>
          </a:p>
        </p:txBody>
      </p:sp>
      <p:pic>
        <p:nvPicPr>
          <p:cNvPr id="109" name="Google Shape;109;g2769100841a_0_54"/>
          <p:cNvPicPr preferRelativeResize="0"/>
          <p:nvPr>
            <p:ph idx="5" type="pic"/>
          </p:nvPr>
        </p:nvPicPr>
        <p:blipFill rotWithShape="1">
          <a:blip r:embed="rId6">
            <a:alphaModFix/>
          </a:blip>
          <a:srcRect b="13252" l="0" r="0" t="13245"/>
          <a:stretch/>
        </p:blipFill>
        <p:spPr>
          <a:xfrm>
            <a:off x="6774103" y="1843293"/>
            <a:ext cx="2004300" cy="2545800"/>
          </a:xfrm>
          <a:prstGeom prst="roundRect">
            <a:avLst>
              <a:gd fmla="val 6346" name="adj"/>
            </a:avLst>
          </a:prstGeom>
          <a:solidFill>
            <a:srgbClr val="AFABA1"/>
          </a:solidFill>
          <a:ln>
            <a:noFill/>
          </a:ln>
          <a:effectLst>
            <a:outerShdw blurRad="57150" rotWithShape="0" algn="bl" dir="5400000" dist="19050">
              <a:srgbClr val="000000">
                <a:alpha val="49800"/>
              </a:srgbClr>
            </a:outerShdw>
          </a:effectLst>
        </p:spPr>
      </p:pic>
      <p:sp>
        <p:nvSpPr>
          <p:cNvPr id="110" name="Google Shape;110;g2769100841a_0_54"/>
          <p:cNvSpPr txBox="1"/>
          <p:nvPr>
            <p:ph idx="8" type="body"/>
          </p:nvPr>
        </p:nvSpPr>
        <p:spPr>
          <a:xfrm>
            <a:off x="7060825" y="988425"/>
            <a:ext cx="1722600" cy="789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Password is updated</a:t>
            </a:r>
            <a:endParaRPr sz="1100"/>
          </a:p>
          <a:p>
            <a:pPr indent="0" lvl="0" marL="0" rtl="0" algn="l">
              <a:lnSpc>
                <a:spcPct val="115000"/>
              </a:lnSpc>
              <a:spcBef>
                <a:spcPts val="0"/>
              </a:spcBef>
              <a:spcAft>
                <a:spcPts val="0"/>
              </a:spcAft>
              <a:buSzPts val="1200"/>
              <a:buNone/>
            </a:pPr>
            <a:r>
              <a:rPr lang="en" sz="600">
                <a:solidFill>
                  <a:srgbClr val="000000"/>
                </a:solidFill>
                <a:latin typeface="Proxima Nova"/>
                <a:ea typeface="Proxima Nova"/>
                <a:cs typeface="Proxima Nova"/>
                <a:sym typeface="Proxima Nova"/>
              </a:rPr>
              <a:t>Your password is reset. </a:t>
            </a:r>
            <a:endParaRPr sz="1100"/>
          </a:p>
        </p:txBody>
      </p:sp>
      <p:sp>
        <p:nvSpPr>
          <p:cNvPr id="111" name="Google Shape;111;g2769100841a_0_54"/>
          <p:cNvSpPr txBox="1"/>
          <p:nvPr>
            <p:ph idx="9" type="subTitle"/>
          </p:nvPr>
        </p:nvSpPr>
        <p:spPr>
          <a:xfrm>
            <a:off x="371475" y="516450"/>
            <a:ext cx="8406900" cy="304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900"/>
              <a:buNone/>
            </a:pPr>
            <a:r>
              <a:rPr lang="en" sz="1100">
                <a:solidFill>
                  <a:srgbClr val="000000"/>
                </a:solidFill>
              </a:rPr>
              <a:t>This guide explains how to change your password. Contact</a:t>
            </a:r>
            <a:r>
              <a:rPr i="1" lang="en" sz="1100">
                <a:solidFill>
                  <a:srgbClr val="000000"/>
                </a:solidFill>
              </a:rPr>
              <a:t> </a:t>
            </a:r>
            <a:r>
              <a:rPr i="1" lang="en" sz="1100"/>
              <a:t>&lt;help desk&gt;</a:t>
            </a:r>
            <a:r>
              <a:rPr lang="en" sz="1100"/>
              <a:t> </a:t>
            </a:r>
            <a:r>
              <a:rPr lang="en" sz="1100">
                <a:solidFill>
                  <a:srgbClr val="000000"/>
                </a:solidFill>
              </a:rPr>
              <a:t>if you experience any issues.  </a:t>
            </a:r>
            <a:endParaRPr sz="1100">
              <a:solidFill>
                <a:srgbClr val="000000"/>
              </a:solidFill>
            </a:endParaRPr>
          </a:p>
          <a:p>
            <a:pPr indent="0" lvl="0" marL="0" rtl="0" algn="l">
              <a:lnSpc>
                <a:spcPct val="100000"/>
              </a:lnSpc>
              <a:spcBef>
                <a:spcPts val="1100"/>
              </a:spcBef>
              <a:spcAft>
                <a:spcPts val="0"/>
              </a:spcAft>
              <a:buSzPts val="900"/>
              <a:buNone/>
            </a:pPr>
            <a:r>
              <a:t/>
            </a:r>
            <a:endParaRPr/>
          </a:p>
        </p:txBody>
      </p:sp>
      <p:sp>
        <p:nvSpPr>
          <p:cNvPr id="112" name="Google Shape;112;g2769100841a_0_54"/>
          <p:cNvSpPr txBox="1"/>
          <p:nvPr/>
        </p:nvSpPr>
        <p:spPr>
          <a:xfrm>
            <a:off x="244217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113" name="Google Shape;113;g2769100841a_0_54"/>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114" name="Google Shape;114;g2769100841a_0_54"/>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03</a:t>
            </a:r>
            <a:endParaRPr b="1" i="0" sz="900" u="none" cap="none" strike="noStrike">
              <a:solidFill>
                <a:schemeClr val="lt2"/>
              </a:solidFill>
              <a:latin typeface="DM Sans"/>
              <a:ea typeface="DM Sans"/>
              <a:cs typeface="DM Sans"/>
              <a:sym typeface="DM Sans"/>
            </a:endParaRPr>
          </a:p>
        </p:txBody>
      </p:sp>
      <p:sp>
        <p:nvSpPr>
          <p:cNvPr id="115" name="Google Shape;115;g2769100841a_0_54"/>
          <p:cNvSpPr txBox="1"/>
          <p:nvPr/>
        </p:nvSpPr>
        <p:spPr>
          <a:xfrm>
            <a:off x="671912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04</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g26e0ee0f8a0_1_204"/>
          <p:cNvSpPr txBox="1"/>
          <p:nvPr>
            <p:ph idx="4294967295" type="title"/>
          </p:nvPr>
        </p:nvSpPr>
        <p:spPr>
          <a:xfrm>
            <a:off x="0" y="2200225"/>
            <a:ext cx="9144000" cy="417000"/>
          </a:xfrm>
          <a:prstGeom prst="rect">
            <a:avLst/>
          </a:prstGeom>
          <a:noFill/>
          <a:ln>
            <a:noFill/>
          </a:ln>
        </p:spPr>
        <p:txBody>
          <a:bodyPr anchorCtr="0" anchor="ctr" bIns="34275" lIns="68575" spcFirstLastPara="1" rIns="68575" wrap="square" tIns="34275">
            <a:noAutofit/>
          </a:bodyPr>
          <a:lstStyle/>
          <a:p>
            <a:pPr indent="0" lvl="0" marL="0" rtl="0" algn="ctr">
              <a:lnSpc>
                <a:spcPct val="85000"/>
              </a:lnSpc>
              <a:spcBef>
                <a:spcPts val="0"/>
              </a:spcBef>
              <a:spcAft>
                <a:spcPts val="0"/>
              </a:spcAft>
              <a:buSzPts val="2400"/>
              <a:buNone/>
            </a:pPr>
            <a:r>
              <a:rPr lang="en"/>
              <a:t>Unlock your Okta Account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g2769100841a_0_71"/>
          <p:cNvPicPr preferRelativeResize="0"/>
          <p:nvPr>
            <p:ph idx="2" type="pic"/>
          </p:nvPr>
        </p:nvPicPr>
        <p:blipFill rotWithShape="1">
          <a:blip r:embed="rId3">
            <a:alphaModFix/>
          </a:blip>
          <a:srcRect b="3548" l="0" r="0" t="3548"/>
          <a:stretch/>
        </p:blipFill>
        <p:spPr>
          <a:xfrm>
            <a:off x="284131" y="2070669"/>
            <a:ext cx="2004300" cy="2545800"/>
          </a:xfrm>
          <a:prstGeom prst="roundRect">
            <a:avLst>
              <a:gd fmla="val 6448" name="adj"/>
            </a:avLst>
          </a:prstGeom>
          <a:solidFill>
            <a:srgbClr val="AFABA1"/>
          </a:solidFill>
          <a:ln>
            <a:noFill/>
          </a:ln>
          <a:effectLst>
            <a:outerShdw blurRad="57150" rotWithShape="0" algn="bl" dir="5400000" dist="19050">
              <a:srgbClr val="000000">
                <a:alpha val="49800"/>
              </a:srgbClr>
            </a:outerShdw>
          </a:effectLst>
        </p:spPr>
      </p:pic>
      <p:pic>
        <p:nvPicPr>
          <p:cNvPr id="126" name="Google Shape;126;g2769100841a_0_71"/>
          <p:cNvPicPr preferRelativeResize="0"/>
          <p:nvPr>
            <p:ph idx="3" type="pic"/>
          </p:nvPr>
        </p:nvPicPr>
        <p:blipFill rotWithShape="1">
          <a:blip r:embed="rId4">
            <a:alphaModFix/>
          </a:blip>
          <a:srcRect b="0" l="15790" r="15790" t="0"/>
          <a:stretch/>
        </p:blipFill>
        <p:spPr>
          <a:xfrm>
            <a:off x="2424830" y="2046969"/>
            <a:ext cx="2004300" cy="2545800"/>
          </a:xfrm>
          <a:prstGeom prst="roundRect">
            <a:avLst>
              <a:gd fmla="val 7342" name="adj"/>
            </a:avLst>
          </a:prstGeom>
          <a:solidFill>
            <a:srgbClr val="AFABA1"/>
          </a:solidFill>
          <a:ln>
            <a:noFill/>
          </a:ln>
          <a:effectLst>
            <a:outerShdw blurRad="57150" rotWithShape="0" algn="bl" dir="5400000" dist="19050">
              <a:srgbClr val="000000">
                <a:alpha val="49800"/>
              </a:srgbClr>
            </a:outerShdw>
          </a:effectLst>
        </p:spPr>
      </p:pic>
      <p:pic>
        <p:nvPicPr>
          <p:cNvPr id="127" name="Google Shape;127;g2769100841a_0_71"/>
          <p:cNvPicPr preferRelativeResize="0"/>
          <p:nvPr>
            <p:ph idx="4" type="pic"/>
          </p:nvPr>
        </p:nvPicPr>
        <p:blipFill rotWithShape="1">
          <a:blip r:embed="rId5">
            <a:alphaModFix/>
          </a:blip>
          <a:srcRect b="0" l="2865" r="2874" t="0"/>
          <a:stretch/>
        </p:blipFill>
        <p:spPr>
          <a:xfrm>
            <a:off x="4571983" y="2046968"/>
            <a:ext cx="2004300" cy="2545800"/>
          </a:xfrm>
          <a:prstGeom prst="roundRect">
            <a:avLst>
              <a:gd fmla="val 6479" name="adj"/>
            </a:avLst>
          </a:prstGeom>
          <a:solidFill>
            <a:srgbClr val="AFABA1"/>
          </a:solidFill>
          <a:ln>
            <a:noFill/>
          </a:ln>
          <a:effectLst>
            <a:outerShdw blurRad="57150" rotWithShape="0" algn="bl" dir="5400000" dist="19050">
              <a:srgbClr val="000000">
                <a:alpha val="49800"/>
              </a:srgbClr>
            </a:outerShdw>
          </a:effectLst>
        </p:spPr>
      </p:pic>
      <p:sp>
        <p:nvSpPr>
          <p:cNvPr id="128" name="Google Shape;128;g2769100841a_0_71"/>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Okta account</a:t>
            </a:r>
            <a:endParaRPr sz="1100"/>
          </a:p>
          <a:p>
            <a:pPr indent="0" lvl="0" marL="0" rtl="0" algn="l">
              <a:lnSpc>
                <a:spcPct val="100000"/>
              </a:lnSpc>
              <a:spcBef>
                <a:spcPts val="0"/>
              </a:spcBef>
              <a:spcAft>
                <a:spcPts val="0"/>
              </a:spcAft>
              <a:buSzPts val="1200"/>
              <a:buNone/>
            </a:pPr>
            <a:r>
              <a:rPr lang="en" sz="600"/>
              <a:t>Access your </a:t>
            </a:r>
            <a:r>
              <a:rPr i="1" lang="en" sz="600"/>
              <a:t>&lt;okta org URL&gt; </a:t>
            </a:r>
            <a:r>
              <a:rPr lang="en" sz="600"/>
              <a:t>in your preferred browser.</a:t>
            </a:r>
            <a:endParaRPr sz="600"/>
          </a:p>
          <a:p>
            <a:pPr indent="0" lvl="0" marL="0" rtl="0" algn="l">
              <a:lnSpc>
                <a:spcPct val="100000"/>
              </a:lnSpc>
              <a:spcBef>
                <a:spcPts val="0"/>
              </a:spcBef>
              <a:spcAft>
                <a:spcPts val="0"/>
              </a:spcAft>
              <a:buSzPts val="1200"/>
              <a:buNone/>
            </a:pPr>
            <a:r>
              <a:rPr lang="en" sz="600"/>
              <a:t> </a:t>
            </a:r>
            <a:r>
              <a:rPr lang="en" sz="600">
                <a:solidFill>
                  <a:srgbClr val="212126"/>
                </a:solidFill>
                <a:highlight>
                  <a:srgbClr val="FFFFFF"/>
                </a:highlight>
              </a:rPr>
              <a:t>If a user locks their account, </a:t>
            </a:r>
            <a:r>
              <a:rPr b="1" lang="en" sz="600">
                <a:solidFill>
                  <a:srgbClr val="212126"/>
                </a:solidFill>
                <a:highlight>
                  <a:srgbClr val="FFFFFF"/>
                </a:highlight>
              </a:rPr>
              <a:t>Unlock account </a:t>
            </a:r>
            <a:r>
              <a:rPr lang="en" sz="600">
                <a:solidFill>
                  <a:srgbClr val="212126"/>
                </a:solidFill>
                <a:highlight>
                  <a:srgbClr val="FFFFFF"/>
                </a:highlight>
              </a:rPr>
              <a:t>displays available recovery options based on the settings configured by the admin. </a:t>
            </a:r>
            <a:br>
              <a:rPr lang="en" sz="600">
                <a:solidFill>
                  <a:srgbClr val="212126"/>
                </a:solidFill>
                <a:highlight>
                  <a:srgbClr val="FFFFFF"/>
                </a:highlight>
              </a:rPr>
            </a:br>
            <a:r>
              <a:rPr lang="en" sz="600">
                <a:solidFill>
                  <a:srgbClr val="212126"/>
                </a:solidFill>
                <a:highlight>
                  <a:srgbClr val="FFFFFF"/>
                </a:highlight>
              </a:rPr>
              <a:t>In this QRG, we'll use the email option, which is available by default. </a:t>
            </a:r>
            <a:endParaRPr sz="600">
              <a:solidFill>
                <a:srgbClr val="212126"/>
              </a:solidFill>
              <a:highlight>
                <a:srgbClr val="FFFFFF"/>
              </a:highlight>
            </a:endParaRPr>
          </a:p>
          <a:p>
            <a:pPr indent="0" lvl="0" marL="0" rtl="0" algn="l">
              <a:lnSpc>
                <a:spcPct val="100000"/>
              </a:lnSpc>
              <a:spcBef>
                <a:spcPts val="0"/>
              </a:spcBef>
              <a:spcAft>
                <a:spcPts val="0"/>
              </a:spcAft>
              <a:buSzPts val="1200"/>
              <a:buNone/>
            </a:pPr>
            <a:r>
              <a:t/>
            </a:r>
            <a:endParaRPr sz="600">
              <a:solidFill>
                <a:srgbClr val="212126"/>
              </a:solidFill>
              <a:highlight>
                <a:srgbClr val="FFFFFF"/>
              </a:highlight>
            </a:endParaRPr>
          </a:p>
        </p:txBody>
      </p:sp>
      <p:sp>
        <p:nvSpPr>
          <p:cNvPr id="129" name="Google Shape;129;g2769100841a_0_71"/>
          <p:cNvSpPr txBox="1"/>
          <p:nvPr>
            <p:ph idx="6" type="body"/>
          </p:nvPr>
        </p:nvSpPr>
        <p:spPr>
          <a:xfrm>
            <a:off x="2783975" y="988425"/>
            <a:ext cx="1722600" cy="789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Send an email to reset</a:t>
            </a:r>
            <a:endParaRPr sz="1100"/>
          </a:p>
          <a:p>
            <a:pPr indent="-95250" lvl="0" marL="171450" rtl="0" algn="l">
              <a:spcBef>
                <a:spcPts val="0"/>
              </a:spcBef>
              <a:spcAft>
                <a:spcPts val="0"/>
              </a:spcAft>
              <a:buClr>
                <a:srgbClr val="212126"/>
              </a:buClr>
              <a:buSzPts val="600"/>
              <a:buAutoNum type="arabicPeriod"/>
            </a:pPr>
            <a:r>
              <a:rPr lang="en" sz="600">
                <a:solidFill>
                  <a:srgbClr val="212126"/>
                </a:solidFill>
                <a:highlight>
                  <a:srgbClr val="FFFFFF"/>
                </a:highlight>
              </a:rPr>
              <a:t>Enter you email or username, and select the </a:t>
            </a:r>
            <a:r>
              <a:rPr b="1" lang="en" sz="600">
                <a:solidFill>
                  <a:srgbClr val="212126"/>
                </a:solidFill>
                <a:highlight>
                  <a:srgbClr val="FFFFFF"/>
                </a:highlight>
              </a:rPr>
              <a:t>Send Email </a:t>
            </a:r>
            <a:r>
              <a:rPr lang="en" sz="600">
                <a:solidFill>
                  <a:srgbClr val="212126"/>
                </a:solidFill>
                <a:highlight>
                  <a:srgbClr val="FFFFFF"/>
                </a:highlight>
              </a:rPr>
              <a:t> option to receive instructions to proceed with the account unlock.  </a:t>
            </a:r>
            <a:endParaRPr sz="600">
              <a:solidFill>
                <a:srgbClr val="212126"/>
              </a:solidFill>
              <a:highlight>
                <a:srgbClr val="FFFFFF"/>
              </a:highlight>
            </a:endParaRPr>
          </a:p>
          <a:p>
            <a:pPr indent="-95250" lvl="0" marL="171450" rtl="0" algn="l">
              <a:spcBef>
                <a:spcPts val="0"/>
              </a:spcBef>
              <a:spcAft>
                <a:spcPts val="0"/>
              </a:spcAft>
              <a:buClr>
                <a:srgbClr val="212126"/>
              </a:buClr>
              <a:buSzPts val="600"/>
              <a:buAutoNum type="arabicPeriod"/>
            </a:pPr>
            <a:r>
              <a:rPr lang="en" sz="600">
                <a:solidFill>
                  <a:srgbClr val="212126"/>
                </a:solidFill>
                <a:highlight>
                  <a:srgbClr val="FFFFFF"/>
                </a:highlight>
              </a:rPr>
              <a:t>Select </a:t>
            </a:r>
            <a:r>
              <a:rPr b="1" lang="en" sz="600">
                <a:solidFill>
                  <a:srgbClr val="212126"/>
                </a:solidFill>
                <a:highlight>
                  <a:srgbClr val="FFFFFF"/>
                </a:highlight>
              </a:rPr>
              <a:t>Unlock Account</a:t>
            </a:r>
            <a:r>
              <a:rPr lang="en" sz="600">
                <a:solidFill>
                  <a:srgbClr val="212126"/>
                </a:solidFill>
                <a:highlight>
                  <a:srgbClr val="FFFFFF"/>
                </a:highlight>
              </a:rPr>
              <a:t>. </a:t>
            </a:r>
            <a:endParaRPr sz="600">
              <a:solidFill>
                <a:srgbClr val="212126"/>
              </a:solidFill>
              <a:highlight>
                <a:srgbClr val="FFFFFF"/>
              </a:highlight>
            </a:endParaRPr>
          </a:p>
          <a:p>
            <a:pPr indent="0" lvl="0" marL="0" rtl="0" algn="l">
              <a:lnSpc>
                <a:spcPct val="115000"/>
              </a:lnSpc>
              <a:spcBef>
                <a:spcPts val="0"/>
              </a:spcBef>
              <a:spcAft>
                <a:spcPts val="0"/>
              </a:spcAft>
              <a:buSzPts val="1200"/>
              <a:buNone/>
            </a:pPr>
            <a:r>
              <a:t/>
            </a:r>
            <a:endParaRPr sz="600">
              <a:solidFill>
                <a:srgbClr val="000000"/>
              </a:solidFill>
            </a:endParaRPr>
          </a:p>
        </p:txBody>
      </p:sp>
      <p:sp>
        <p:nvSpPr>
          <p:cNvPr id="130" name="Google Shape;130;g2769100841a_0_71"/>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Security question</a:t>
            </a:r>
            <a:endParaRPr sz="1100"/>
          </a:p>
          <a:p>
            <a:pPr indent="0" lvl="0" marL="0" rtl="0" algn="l">
              <a:lnSpc>
                <a:spcPct val="115000"/>
              </a:lnSpc>
              <a:spcBef>
                <a:spcPts val="0"/>
              </a:spcBef>
              <a:spcAft>
                <a:spcPts val="0"/>
              </a:spcAft>
              <a:buNone/>
            </a:pPr>
            <a:r>
              <a:rPr lang="en" sz="600">
                <a:solidFill>
                  <a:srgbClr val="212126"/>
                </a:solidFill>
                <a:highlight>
                  <a:srgbClr val="FFFFFF"/>
                </a:highlight>
              </a:rPr>
              <a:t>Depending on your organization setup, you may or may not be asked to answer the security question. You set-up these security questions when you access Okta for the first time. </a:t>
            </a:r>
            <a:endParaRPr sz="600">
              <a:solidFill>
                <a:srgbClr val="212126"/>
              </a:solidFill>
              <a:highlight>
                <a:srgbClr val="FFFFFF"/>
              </a:highlight>
            </a:endParaRPr>
          </a:p>
          <a:p>
            <a:pPr indent="0" lvl="0" marL="0" rtl="0" algn="l">
              <a:lnSpc>
                <a:spcPct val="115000"/>
              </a:lnSpc>
              <a:spcBef>
                <a:spcPts val="0"/>
              </a:spcBef>
              <a:spcAft>
                <a:spcPts val="0"/>
              </a:spcAft>
              <a:buSzPts val="1200"/>
              <a:buNone/>
            </a:pPr>
            <a:r>
              <a:rPr b="1" lang="en" sz="600">
                <a:solidFill>
                  <a:srgbClr val="212126"/>
                </a:solidFill>
                <a:highlight>
                  <a:srgbClr val="FFFFFF"/>
                </a:highlight>
              </a:rPr>
              <a:t>Note: </a:t>
            </a:r>
            <a:r>
              <a:rPr lang="en" sz="600">
                <a:solidFill>
                  <a:srgbClr val="212126"/>
                </a:solidFill>
                <a:highlight>
                  <a:srgbClr val="FFFFFF"/>
                </a:highlight>
              </a:rPr>
              <a:t>If the user doesn't remember the answer to their security question, it will be necessary to contact the administrator.</a:t>
            </a:r>
            <a:endParaRPr sz="600">
              <a:highlight>
                <a:srgbClr val="FFFFFF"/>
              </a:highlight>
            </a:endParaRPr>
          </a:p>
          <a:p>
            <a:pPr indent="0" lvl="0" marL="0" rtl="0" algn="l">
              <a:lnSpc>
                <a:spcPct val="100000"/>
              </a:lnSpc>
              <a:spcBef>
                <a:spcPts val="0"/>
              </a:spcBef>
              <a:spcAft>
                <a:spcPts val="0"/>
              </a:spcAft>
              <a:buSzPts val="1200"/>
              <a:buNone/>
            </a:pPr>
            <a:r>
              <a:t/>
            </a:r>
            <a:endParaRPr sz="600"/>
          </a:p>
        </p:txBody>
      </p:sp>
      <p:sp>
        <p:nvSpPr>
          <p:cNvPr id="131" name="Google Shape;131;g2769100841a_0_71"/>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Unlock your Okta Account</a:t>
            </a:r>
            <a:r>
              <a:rPr lang="en"/>
              <a:t> </a:t>
            </a:r>
            <a:endParaRPr/>
          </a:p>
        </p:txBody>
      </p:sp>
      <p:pic>
        <p:nvPicPr>
          <p:cNvPr id="132" name="Google Shape;132;g2769100841a_0_71"/>
          <p:cNvPicPr preferRelativeResize="0"/>
          <p:nvPr>
            <p:ph idx="5" type="pic"/>
          </p:nvPr>
        </p:nvPicPr>
        <p:blipFill rotWithShape="1">
          <a:blip r:embed="rId6">
            <a:alphaModFix/>
          </a:blip>
          <a:srcRect b="0" l="11597" r="11597" t="0"/>
          <a:stretch/>
        </p:blipFill>
        <p:spPr>
          <a:xfrm>
            <a:off x="6719128" y="2054768"/>
            <a:ext cx="2004300" cy="2545800"/>
          </a:xfrm>
          <a:prstGeom prst="roundRect">
            <a:avLst>
              <a:gd fmla="val 5482" name="adj"/>
            </a:avLst>
          </a:prstGeom>
          <a:solidFill>
            <a:srgbClr val="AFABA1"/>
          </a:solidFill>
          <a:ln>
            <a:noFill/>
          </a:ln>
          <a:effectLst>
            <a:outerShdw blurRad="57150" rotWithShape="0" algn="bl" dir="5400000" dist="19050">
              <a:srgbClr val="000000">
                <a:alpha val="49800"/>
              </a:srgbClr>
            </a:outerShdw>
          </a:effectLst>
        </p:spPr>
      </p:pic>
      <p:sp>
        <p:nvSpPr>
          <p:cNvPr id="133" name="Google Shape;133;g2769100841a_0_71"/>
          <p:cNvSpPr txBox="1"/>
          <p:nvPr>
            <p:ph idx="8" type="body"/>
          </p:nvPr>
        </p:nvSpPr>
        <p:spPr>
          <a:xfrm>
            <a:off x="7060825" y="988425"/>
            <a:ext cx="1722600" cy="789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Unlock the account</a:t>
            </a:r>
            <a:r>
              <a:rPr lang="en" sz="1100"/>
              <a:t> </a:t>
            </a:r>
            <a:endParaRPr sz="1100"/>
          </a:p>
          <a:p>
            <a:pPr indent="0" lvl="0" marL="0" rtl="0" algn="l">
              <a:lnSpc>
                <a:spcPct val="115000"/>
              </a:lnSpc>
              <a:spcBef>
                <a:spcPts val="0"/>
              </a:spcBef>
              <a:spcAft>
                <a:spcPts val="0"/>
              </a:spcAft>
              <a:buSzPts val="1200"/>
              <a:buNone/>
            </a:pPr>
            <a:r>
              <a:rPr lang="en" sz="600">
                <a:solidFill>
                  <a:srgbClr val="000000"/>
                </a:solidFill>
                <a:latin typeface="Proxima Nova"/>
                <a:ea typeface="Proxima Nova"/>
                <a:cs typeface="Proxima Nova"/>
                <a:sym typeface="Proxima Nova"/>
              </a:rPr>
              <a:t>The account is unlocked, </a:t>
            </a:r>
            <a:endParaRPr sz="600">
              <a:solidFill>
                <a:srgbClr val="000000"/>
              </a:solidFill>
              <a:latin typeface="Proxima Nova"/>
              <a:ea typeface="Proxima Nova"/>
              <a:cs typeface="Proxima Nova"/>
              <a:sym typeface="Proxima Nova"/>
            </a:endParaRPr>
          </a:p>
          <a:p>
            <a:pPr indent="0" lvl="0" marL="0" rtl="0" algn="l">
              <a:lnSpc>
                <a:spcPct val="115000"/>
              </a:lnSpc>
              <a:spcBef>
                <a:spcPts val="0"/>
              </a:spcBef>
              <a:spcAft>
                <a:spcPts val="0"/>
              </a:spcAft>
              <a:buSzPts val="1200"/>
              <a:buNone/>
            </a:pPr>
            <a:r>
              <a:rPr lang="en" sz="600">
                <a:solidFill>
                  <a:srgbClr val="000000"/>
                </a:solidFill>
                <a:latin typeface="Proxima Nova"/>
                <a:ea typeface="Proxima Nova"/>
                <a:cs typeface="Proxima Nova"/>
                <a:sym typeface="Proxima Nova"/>
              </a:rPr>
              <a:t>Select </a:t>
            </a:r>
            <a:r>
              <a:rPr b="1" lang="en" sz="600">
                <a:solidFill>
                  <a:srgbClr val="000000"/>
                </a:solidFill>
                <a:latin typeface="Proxima Nova"/>
                <a:ea typeface="Proxima Nova"/>
                <a:cs typeface="Proxima Nova"/>
                <a:sym typeface="Proxima Nova"/>
              </a:rPr>
              <a:t>Back to Sign in</a:t>
            </a:r>
            <a:r>
              <a:rPr lang="en" sz="600">
                <a:solidFill>
                  <a:srgbClr val="000000"/>
                </a:solidFill>
                <a:latin typeface="Proxima Nova"/>
                <a:ea typeface="Proxima Nova"/>
                <a:cs typeface="Proxima Nova"/>
                <a:sym typeface="Proxima Nova"/>
              </a:rPr>
              <a:t> to enter your credential to access Okta for your organization. </a:t>
            </a:r>
            <a:endParaRPr sz="600">
              <a:solidFill>
                <a:srgbClr val="000000"/>
              </a:solidFill>
              <a:latin typeface="Proxima Nova"/>
              <a:ea typeface="Proxima Nova"/>
              <a:cs typeface="Proxima Nova"/>
              <a:sym typeface="Proxima Nova"/>
            </a:endParaRPr>
          </a:p>
          <a:p>
            <a:pPr indent="0" lvl="0" marL="0" rtl="0" algn="l">
              <a:lnSpc>
                <a:spcPct val="115000"/>
              </a:lnSpc>
              <a:spcBef>
                <a:spcPts val="0"/>
              </a:spcBef>
              <a:spcAft>
                <a:spcPts val="0"/>
              </a:spcAft>
              <a:buSzPts val="1200"/>
              <a:buNone/>
            </a:pPr>
            <a:r>
              <a:t/>
            </a:r>
            <a:endParaRPr sz="600">
              <a:solidFill>
                <a:srgbClr val="000000"/>
              </a:solidFill>
              <a:latin typeface="Proxima Nova"/>
              <a:ea typeface="Proxima Nova"/>
              <a:cs typeface="Proxima Nova"/>
              <a:sym typeface="Proxima Nova"/>
            </a:endParaRPr>
          </a:p>
          <a:p>
            <a:pPr indent="0" lvl="0" marL="0" rtl="0" algn="l">
              <a:lnSpc>
                <a:spcPct val="100000"/>
              </a:lnSpc>
              <a:spcBef>
                <a:spcPts val="0"/>
              </a:spcBef>
              <a:spcAft>
                <a:spcPts val="0"/>
              </a:spcAft>
              <a:buSzPts val="1200"/>
              <a:buNone/>
            </a:pPr>
            <a:r>
              <a:t/>
            </a:r>
            <a:endParaRPr sz="1100"/>
          </a:p>
        </p:txBody>
      </p:sp>
      <p:sp>
        <p:nvSpPr>
          <p:cNvPr id="134" name="Google Shape;134;g2769100841a_0_71"/>
          <p:cNvSpPr txBox="1"/>
          <p:nvPr>
            <p:ph idx="9" type="subTitle"/>
          </p:nvPr>
        </p:nvSpPr>
        <p:spPr>
          <a:xfrm>
            <a:off x="371475" y="516450"/>
            <a:ext cx="8406900" cy="3993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900"/>
              <a:buNone/>
            </a:pPr>
            <a:r>
              <a:rPr lang="en" sz="1100">
                <a:solidFill>
                  <a:srgbClr val="000000"/>
                </a:solidFill>
              </a:rPr>
              <a:t>This guide explains how to </a:t>
            </a:r>
            <a:r>
              <a:rPr lang="en" sz="1100">
                <a:solidFill>
                  <a:srgbClr val="000000"/>
                </a:solidFill>
              </a:rPr>
              <a:t>unlock</a:t>
            </a:r>
            <a:r>
              <a:rPr lang="en" sz="1100">
                <a:solidFill>
                  <a:srgbClr val="000000"/>
                </a:solidFill>
              </a:rPr>
              <a:t> your Okta account when it is locked. Your account is locked when you enter an incorrect password multiple times. This option is only available if your organization’s administrator has set it up. </a:t>
            </a:r>
            <a:endParaRPr sz="1100"/>
          </a:p>
        </p:txBody>
      </p:sp>
      <p:sp>
        <p:nvSpPr>
          <p:cNvPr id="135" name="Google Shape;135;g2769100841a_0_71"/>
          <p:cNvSpPr txBox="1"/>
          <p:nvPr/>
        </p:nvSpPr>
        <p:spPr>
          <a:xfrm>
            <a:off x="244217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136" name="Google Shape;136;g2769100841a_0_71"/>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137" name="Google Shape;137;g2769100841a_0_71"/>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03</a:t>
            </a:r>
            <a:endParaRPr b="1" i="0" sz="900" u="none" cap="none" strike="noStrike">
              <a:solidFill>
                <a:schemeClr val="lt2"/>
              </a:solidFill>
              <a:latin typeface="DM Sans"/>
              <a:ea typeface="DM Sans"/>
              <a:cs typeface="DM Sans"/>
              <a:sym typeface="DM Sans"/>
            </a:endParaRPr>
          </a:p>
        </p:txBody>
      </p:sp>
      <p:sp>
        <p:nvSpPr>
          <p:cNvPr id="138" name="Google Shape;138;g2769100841a_0_71"/>
          <p:cNvSpPr txBox="1"/>
          <p:nvPr/>
        </p:nvSpPr>
        <p:spPr>
          <a:xfrm>
            <a:off x="671912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04</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theme/theme1.xml><?xml version="1.0" encoding="utf-8"?>
<a:theme xmlns:a="http://schemas.openxmlformats.org/drawingml/2006/main" xmlns:r="http://schemas.openxmlformats.org/officeDocument/2006/relationships" name="EUAT Quick Reference Template - 2023">
  <a:themeElements>
    <a:clrScheme name="Okta 2023">
      <a:dk1>
        <a:srgbClr val="191919"/>
      </a:dk1>
      <a:lt1>
        <a:srgbClr val="F6F1E7"/>
      </a:lt1>
      <a:dk2>
        <a:srgbClr val="3F59E3"/>
      </a:dk2>
      <a:lt2>
        <a:srgbClr val="FFFEFA"/>
      </a:lt2>
      <a:accent1>
        <a:srgbClr val="4CB7A3"/>
      </a:accent1>
      <a:accent2>
        <a:srgbClr val="EF9B05"/>
      </a:accent2>
      <a:accent3>
        <a:srgbClr val="E27133"/>
      </a:accent3>
      <a:accent4>
        <a:srgbClr val="149750"/>
      </a:accent4>
      <a:accent5>
        <a:srgbClr val="7549F2"/>
      </a:accent5>
      <a:accent6>
        <a:srgbClr val="E8DCC7"/>
      </a:accent6>
      <a:hlink>
        <a:srgbClr val="1A30A9"/>
      </a:hlink>
      <a:folHlink>
        <a:srgbClr val="B6C9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