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</p:sldIdLst>
  <p:sldSz cy="10058400" cx="7772400"/>
  <p:notesSz cx="6858000" cy="9144000"/>
  <p:embeddedFontLst>
    <p:embeddedFont>
      <p:font typeface="DM Sans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89">
          <p15:clr>
            <a:srgbClr val="747775"/>
          </p15:clr>
        </p15:guide>
        <p15:guide id="2" pos="4607">
          <p15:clr>
            <a:srgbClr val="747775"/>
          </p15:clr>
        </p15:guide>
        <p15:guide id="3" orient="horz" pos="288">
          <p15:clr>
            <a:srgbClr val="747775"/>
          </p15:clr>
        </p15:guide>
        <p15:guide id="4" orient="horz" pos="6133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5B4BB39-3FC3-4483-92FA-4EFD1EEE5BC1}">
  <a:tblStyle styleId="{95B4BB39-3FC3-4483-92FA-4EFD1EEE5BC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9"/>
        <p:guide pos="4607"/>
        <p:guide pos="288" orient="horz"/>
        <p:guide pos="6133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11" Type="http://schemas.openxmlformats.org/officeDocument/2006/relationships/font" Target="fonts/DMSans-boldItalic.fntdata"/><Relationship Id="rId10" Type="http://schemas.openxmlformats.org/officeDocument/2006/relationships/font" Target="fonts/DMSans-italic.fntdata"/><Relationship Id="rId9" Type="http://schemas.openxmlformats.org/officeDocument/2006/relationships/font" Target="fonts/DMSans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DMSa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43410161_0_6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4341016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help.okta.com/eu/en-us/content/topics/end-user/ov-overview.htm" TargetMode="External"/><Relationship Id="rId3" Type="http://schemas.openxmlformats.org/officeDocument/2006/relationships/hyperlink" Target="https://help.okta.com/eu/en-us/content/topics/end-user/om-overview.htm" TargetMode="External"/><Relationship Id="rId4" Type="http://schemas.openxmlformats.org/officeDocument/2006/relationships/hyperlink" Target="https://help.okta.com/eu/en-us/content/topics/end-user/dashboard-overview.htm" TargetMode="External"/><Relationship Id="rId5" Type="http://schemas.openxmlformats.org/officeDocument/2006/relationships/hyperlink" Target="https://help.okta.com/eu/en-us/content/topics/end-user/plugin-overview.htm" TargetMode="Externa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12"/>
          <p:cNvGrpSpPr/>
          <p:nvPr/>
        </p:nvGrpSpPr>
        <p:grpSpPr>
          <a:xfrm>
            <a:off x="7860150" y="9153275"/>
            <a:ext cx="2097000" cy="666900"/>
            <a:chOff x="7783950" y="8924675"/>
            <a:chExt cx="2097000" cy="666900"/>
          </a:xfrm>
        </p:grpSpPr>
        <p:sp>
          <p:nvSpPr>
            <p:cNvPr id="50" name="Google Shape;50;p12"/>
            <p:cNvSpPr/>
            <p:nvPr/>
          </p:nvSpPr>
          <p:spPr>
            <a:xfrm>
              <a:off x="8410950" y="8967550"/>
              <a:ext cx="1422300" cy="624000"/>
            </a:xfrm>
            <a:prstGeom prst="rect">
              <a:avLst/>
            </a:prstGeom>
            <a:noFill/>
            <a:ln cap="flat" cmpd="sng" w="9525">
              <a:solidFill>
                <a:srgbClr val="FF00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12"/>
            <p:cNvSpPr txBox="1"/>
            <p:nvPr/>
          </p:nvSpPr>
          <p:spPr>
            <a:xfrm>
              <a:off x="8410950" y="8924675"/>
              <a:ext cx="1470000" cy="66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Co-branding:</a:t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It is recommended you add your logo.</a:t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  <p:cxnSp>
          <p:nvCxnSpPr>
            <p:cNvPr id="52" name="Google Shape;52;p12"/>
            <p:cNvCxnSpPr>
              <a:stCxn id="51" idx="1"/>
            </p:cNvCxnSpPr>
            <p:nvPr/>
          </p:nvCxnSpPr>
          <p:spPr>
            <a:xfrm rot="10800000">
              <a:off x="7783950" y="9258125"/>
              <a:ext cx="627000" cy="0"/>
            </a:xfrm>
            <a:prstGeom prst="straightConnector1">
              <a:avLst/>
            </a:prstGeom>
            <a:noFill/>
            <a:ln cap="flat" cmpd="sng" w="9525">
              <a:solidFill>
                <a:srgbClr val="FF0000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grpSp>
        <p:nvGrpSpPr>
          <p:cNvPr id="53" name="Google Shape;53;p12"/>
          <p:cNvGrpSpPr/>
          <p:nvPr/>
        </p:nvGrpSpPr>
        <p:grpSpPr>
          <a:xfrm>
            <a:off x="-2327700" y="9037438"/>
            <a:ext cx="2251500" cy="868625"/>
            <a:chOff x="-3765000" y="6621425"/>
            <a:chExt cx="2251500" cy="868625"/>
          </a:xfrm>
        </p:grpSpPr>
        <p:sp>
          <p:nvSpPr>
            <p:cNvPr id="54" name="Google Shape;54;p12"/>
            <p:cNvSpPr/>
            <p:nvPr/>
          </p:nvSpPr>
          <p:spPr>
            <a:xfrm>
              <a:off x="-3765000" y="6621550"/>
              <a:ext cx="1422300" cy="868500"/>
            </a:xfrm>
            <a:prstGeom prst="rect">
              <a:avLst/>
            </a:prstGeom>
            <a:noFill/>
            <a:ln cap="flat" cmpd="sng" w="9525">
              <a:solidFill>
                <a:srgbClr val="FF00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12"/>
            <p:cNvSpPr txBox="1"/>
            <p:nvPr/>
          </p:nvSpPr>
          <p:spPr>
            <a:xfrm>
              <a:off x="-3765000" y="6621425"/>
              <a:ext cx="1470000" cy="86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QR code:</a:t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Generate and place a QR code to end user training or FAQ</a:t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  <p:cxnSp>
          <p:nvCxnSpPr>
            <p:cNvPr id="56" name="Google Shape;56;p12"/>
            <p:cNvCxnSpPr/>
            <p:nvPr/>
          </p:nvCxnSpPr>
          <p:spPr>
            <a:xfrm>
              <a:off x="-2342700" y="7055800"/>
              <a:ext cx="829200" cy="0"/>
            </a:xfrm>
            <a:prstGeom prst="straightConnector1">
              <a:avLst/>
            </a:prstGeom>
            <a:noFill/>
            <a:ln cap="flat" cmpd="sng" w="9525">
              <a:solidFill>
                <a:srgbClr val="FF0000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grpSp>
        <p:nvGrpSpPr>
          <p:cNvPr id="57" name="Google Shape;57;p12"/>
          <p:cNvGrpSpPr/>
          <p:nvPr/>
        </p:nvGrpSpPr>
        <p:grpSpPr>
          <a:xfrm>
            <a:off x="-4471640" y="3377252"/>
            <a:ext cx="1940968" cy="6528813"/>
            <a:chOff x="-4184474" y="2484445"/>
            <a:chExt cx="1841700" cy="6786002"/>
          </a:xfrm>
        </p:grpSpPr>
        <p:sp>
          <p:nvSpPr>
            <p:cNvPr id="58" name="Google Shape;58;p12"/>
            <p:cNvSpPr/>
            <p:nvPr/>
          </p:nvSpPr>
          <p:spPr>
            <a:xfrm>
              <a:off x="-4184474" y="2484447"/>
              <a:ext cx="1841700" cy="6786000"/>
            </a:xfrm>
            <a:prstGeom prst="rect">
              <a:avLst/>
            </a:prstGeom>
            <a:noFill/>
            <a:ln cap="flat" cmpd="sng" w="9525">
              <a:solidFill>
                <a:srgbClr val="FF00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12"/>
            <p:cNvSpPr txBox="1"/>
            <p:nvPr/>
          </p:nvSpPr>
          <p:spPr>
            <a:xfrm>
              <a:off x="-4184474" y="2484445"/>
              <a:ext cx="1804200" cy="6681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If you do not have your own end user training or FAQ for a QR code, you may copy and paste an Okta training QR Code</a:t>
              </a: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:</a:t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u="sng">
                  <a:solidFill>
                    <a:schemeClr val="hlink"/>
                  </a:solidFill>
                  <a:latin typeface="DM Sans"/>
                  <a:ea typeface="DM Sans"/>
                  <a:cs typeface="DM Sans"/>
                  <a:sym typeface="DM Sans"/>
                  <a:hlinkClick r:id="rId2"/>
                </a:rPr>
                <a:t>Okta Verify</a:t>
              </a:r>
              <a:b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</a:b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b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</a:br>
              <a:r>
                <a:rPr lang="en" sz="1100" u="sng">
                  <a:solidFill>
                    <a:schemeClr val="hlink"/>
                  </a:solidFill>
                  <a:latin typeface="DM Sans"/>
                  <a:ea typeface="DM Sans"/>
                  <a:cs typeface="DM Sans"/>
                  <a:sym typeface="DM Sans"/>
                  <a:hlinkClick r:id="rId3"/>
                </a:rPr>
                <a:t>Okta Mobile</a:t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b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</a:br>
              <a:b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</a:br>
              <a:r>
                <a:rPr lang="en" sz="1100" u="sng">
                  <a:solidFill>
                    <a:schemeClr val="hlink"/>
                  </a:solidFill>
                  <a:latin typeface="DM Sans"/>
                  <a:ea typeface="DM Sans"/>
                  <a:cs typeface="DM Sans"/>
                  <a:sym typeface="DM Sans"/>
                  <a:hlinkClick r:id="rId4"/>
                </a:rPr>
                <a:t>Okta End User Dashboard</a:t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u="sng">
                  <a:solidFill>
                    <a:schemeClr val="hlink"/>
                  </a:solidFill>
                  <a:latin typeface="DM Sans"/>
                  <a:ea typeface="DM Sans"/>
                  <a:cs typeface="DM Sans"/>
                  <a:sym typeface="DM Sans"/>
                  <a:hlinkClick r:id="rId5"/>
                </a:rPr>
                <a:t>Okta Browser Plugin</a:t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</p:grpSp>
      <p:cxnSp>
        <p:nvCxnSpPr>
          <p:cNvPr id="60" name="Google Shape;60;p12"/>
          <p:cNvCxnSpPr>
            <a:endCxn id="55" idx="1"/>
          </p:cNvCxnSpPr>
          <p:nvPr/>
        </p:nvCxnSpPr>
        <p:spPr>
          <a:xfrm>
            <a:off x="-2530800" y="9471688"/>
            <a:ext cx="2031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61" name="Google Shape;61;p12"/>
          <p:cNvGrpSpPr/>
          <p:nvPr/>
        </p:nvGrpSpPr>
        <p:grpSpPr>
          <a:xfrm>
            <a:off x="7819950" y="3996024"/>
            <a:ext cx="7761025" cy="3517846"/>
            <a:chOff x="7602145" y="5007226"/>
            <a:chExt cx="7259400" cy="888300"/>
          </a:xfrm>
        </p:grpSpPr>
        <p:sp>
          <p:nvSpPr>
            <p:cNvPr id="62" name="Google Shape;62;p12"/>
            <p:cNvSpPr/>
            <p:nvPr/>
          </p:nvSpPr>
          <p:spPr>
            <a:xfrm>
              <a:off x="8229146" y="5015775"/>
              <a:ext cx="6632400" cy="871200"/>
            </a:xfrm>
            <a:prstGeom prst="rect">
              <a:avLst/>
            </a:prstGeom>
            <a:noFill/>
            <a:ln cap="flat" cmpd="sng" w="9525">
              <a:solidFill>
                <a:srgbClr val="FF00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" name="Google Shape;63;p12"/>
            <p:cNvSpPr txBox="1"/>
            <p:nvPr/>
          </p:nvSpPr>
          <p:spPr>
            <a:xfrm>
              <a:off x="8229145" y="5007226"/>
              <a:ext cx="6476100" cy="888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Copy, Paste, or Edit </a:t>
              </a: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your rollout schedule. Two recommended schedules and actions are available: </a:t>
              </a:r>
              <a:r>
                <a:rPr b="1"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New Implementation</a:t>
              </a: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 or </a:t>
              </a:r>
              <a:r>
                <a:rPr b="1"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Upgrades to Existing Okta orgs</a:t>
              </a: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.</a:t>
              </a:r>
              <a:b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</a:br>
              <a:b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</a:b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New Implementation is shown and Upgrades to Existing Okta orgs is below (MFA example):</a:t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  <p:cxnSp>
          <p:nvCxnSpPr>
            <p:cNvPr id="64" name="Google Shape;64;p12"/>
            <p:cNvCxnSpPr>
              <a:stCxn id="63" idx="1"/>
            </p:cNvCxnSpPr>
            <p:nvPr/>
          </p:nvCxnSpPr>
          <p:spPr>
            <a:xfrm rot="10800000">
              <a:off x="7602145" y="5451376"/>
              <a:ext cx="627000" cy="0"/>
            </a:xfrm>
            <a:prstGeom prst="straightConnector1">
              <a:avLst/>
            </a:prstGeom>
            <a:noFill/>
            <a:ln cap="flat" cmpd="sng" w="9525">
              <a:solidFill>
                <a:srgbClr val="FF0000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grpSp>
        <p:nvGrpSpPr>
          <p:cNvPr id="65" name="Google Shape;65;p12"/>
          <p:cNvGrpSpPr/>
          <p:nvPr/>
        </p:nvGrpSpPr>
        <p:grpSpPr>
          <a:xfrm>
            <a:off x="7819950" y="125049"/>
            <a:ext cx="7761025" cy="3517846"/>
            <a:chOff x="7602145" y="5007226"/>
            <a:chExt cx="7259400" cy="888300"/>
          </a:xfrm>
        </p:grpSpPr>
        <p:sp>
          <p:nvSpPr>
            <p:cNvPr id="66" name="Google Shape;66;p12"/>
            <p:cNvSpPr/>
            <p:nvPr/>
          </p:nvSpPr>
          <p:spPr>
            <a:xfrm>
              <a:off x="8229146" y="5015775"/>
              <a:ext cx="6632400" cy="871200"/>
            </a:xfrm>
            <a:prstGeom prst="rect">
              <a:avLst/>
            </a:prstGeom>
            <a:noFill/>
            <a:ln cap="flat" cmpd="sng" w="9525">
              <a:solidFill>
                <a:srgbClr val="FF00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" name="Google Shape;67;p12"/>
            <p:cNvSpPr txBox="1"/>
            <p:nvPr/>
          </p:nvSpPr>
          <p:spPr>
            <a:xfrm>
              <a:off x="8229145" y="5007226"/>
              <a:ext cx="6476100" cy="888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Copy, Paste, or Edit </a:t>
              </a: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your Okta announcement. Two recommended announcements are available: </a:t>
              </a:r>
              <a:r>
                <a:rPr b="1"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New Implementation</a:t>
              </a: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 or </a:t>
              </a:r>
              <a:r>
                <a:rPr b="1"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Upgrades to Existing Okta orgs (MFA example)</a:t>
              </a: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.</a:t>
              </a:r>
              <a:b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</a:br>
              <a:b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</a:b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New Implementation is shown and Upgrades to Existing Okta orgs is below (MFA example):</a:t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  <p:cxnSp>
          <p:nvCxnSpPr>
            <p:cNvPr id="68" name="Google Shape;68;p12"/>
            <p:cNvCxnSpPr>
              <a:stCxn id="67" idx="1"/>
            </p:cNvCxnSpPr>
            <p:nvPr/>
          </p:nvCxnSpPr>
          <p:spPr>
            <a:xfrm rot="10800000">
              <a:off x="7602145" y="5451376"/>
              <a:ext cx="627000" cy="0"/>
            </a:xfrm>
            <a:prstGeom prst="straightConnector1">
              <a:avLst/>
            </a:prstGeom>
            <a:noFill/>
            <a:ln cap="flat" cmpd="sng" w="9525">
              <a:solidFill>
                <a:srgbClr val="FF0000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grpSp>
        <p:nvGrpSpPr>
          <p:cNvPr id="69" name="Google Shape;69;p12"/>
          <p:cNvGrpSpPr/>
          <p:nvPr/>
        </p:nvGrpSpPr>
        <p:grpSpPr>
          <a:xfrm>
            <a:off x="-2731925" y="0"/>
            <a:ext cx="2511654" cy="568601"/>
            <a:chOff x="-1286936" y="3367953"/>
            <a:chExt cx="2383200" cy="591000"/>
          </a:xfrm>
        </p:grpSpPr>
        <p:sp>
          <p:nvSpPr>
            <p:cNvPr id="70" name="Google Shape;70;p12"/>
            <p:cNvSpPr/>
            <p:nvPr/>
          </p:nvSpPr>
          <p:spPr>
            <a:xfrm>
              <a:off x="-1286936" y="3367953"/>
              <a:ext cx="2383200" cy="591000"/>
            </a:xfrm>
            <a:prstGeom prst="rect">
              <a:avLst/>
            </a:prstGeom>
            <a:noFill/>
            <a:ln cap="flat" cmpd="sng" w="9525">
              <a:solidFill>
                <a:srgbClr val="38761D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38761D"/>
                </a:solidFill>
              </a:endParaRPr>
            </a:p>
          </p:txBody>
        </p:sp>
        <p:sp>
          <p:nvSpPr>
            <p:cNvPr id="71" name="Google Shape;71;p12"/>
            <p:cNvSpPr txBox="1"/>
            <p:nvPr/>
          </p:nvSpPr>
          <p:spPr>
            <a:xfrm>
              <a:off x="-1286936" y="3367953"/>
              <a:ext cx="2383200" cy="591000"/>
            </a:xfrm>
            <a:prstGeom prst="rect">
              <a:avLst/>
            </a:prstGeom>
            <a:noFill/>
            <a:ln cap="flat" cmpd="sng" w="9525">
              <a:solidFill>
                <a:srgbClr val="38761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38761D"/>
                  </a:solidFill>
                  <a:latin typeface="DM Sans"/>
                  <a:ea typeface="DM Sans"/>
                  <a:cs typeface="DM Sans"/>
                  <a:sym typeface="DM Sans"/>
                </a:rPr>
                <a:t>To export the file when complete: </a:t>
              </a:r>
              <a:endParaRPr b="1" sz="1100">
                <a:solidFill>
                  <a:srgbClr val="38761D"/>
                </a:solidFill>
                <a:latin typeface="DM Sans"/>
                <a:ea typeface="DM Sans"/>
                <a:cs typeface="DM Sans"/>
                <a:sym typeface="DM Sa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38761D"/>
                  </a:solidFill>
                  <a:latin typeface="DM Sans"/>
                  <a:ea typeface="DM Sans"/>
                  <a:cs typeface="DM Sans"/>
                  <a:sym typeface="DM Sans"/>
                </a:rPr>
                <a:t>File &gt; Download &gt; PDF</a:t>
              </a:r>
              <a:endParaRPr sz="1100">
                <a:solidFill>
                  <a:srgbClr val="38761D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</p:grpSp>
      <p:grpSp>
        <p:nvGrpSpPr>
          <p:cNvPr id="72" name="Google Shape;72;p12"/>
          <p:cNvGrpSpPr/>
          <p:nvPr/>
        </p:nvGrpSpPr>
        <p:grpSpPr>
          <a:xfrm>
            <a:off x="-7264750" y="1024607"/>
            <a:ext cx="7044501" cy="1673003"/>
            <a:chOff x="-1286936" y="3367953"/>
            <a:chExt cx="2383200" cy="591000"/>
          </a:xfrm>
        </p:grpSpPr>
        <p:sp>
          <p:nvSpPr>
            <p:cNvPr id="73" name="Google Shape;73;p12"/>
            <p:cNvSpPr/>
            <p:nvPr/>
          </p:nvSpPr>
          <p:spPr>
            <a:xfrm>
              <a:off x="-1286936" y="3367953"/>
              <a:ext cx="2383200" cy="591000"/>
            </a:xfrm>
            <a:prstGeom prst="rect">
              <a:avLst/>
            </a:prstGeom>
            <a:noFill/>
            <a:ln cap="flat" cmpd="sng" w="9525">
              <a:solidFill>
                <a:srgbClr val="FF00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12"/>
            <p:cNvSpPr txBox="1"/>
            <p:nvPr/>
          </p:nvSpPr>
          <p:spPr>
            <a:xfrm>
              <a:off x="-1286936" y="3367953"/>
              <a:ext cx="2383200" cy="59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0000"/>
                  </a:solidFill>
                  <a:latin typeface="DM Sans"/>
                  <a:ea typeface="DM Sans"/>
                  <a:cs typeface="DM Sans"/>
                  <a:sym typeface="DM Sans"/>
                </a:rPr>
                <a:t>Optional second title choice:</a:t>
              </a:r>
              <a:endParaRPr sz="11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11" Type="http://schemas.openxmlformats.org/officeDocument/2006/relationships/image" Target="../media/image5.png"/><Relationship Id="rId10" Type="http://schemas.openxmlformats.org/officeDocument/2006/relationships/hyperlink" Target="https://play.google.com/store/apps/details?id=com.okta.android.auth&amp;hl=en_US&amp;gl=US&amp;pli=1" TargetMode="External"/><Relationship Id="rId12" Type="http://schemas.openxmlformats.org/officeDocument/2006/relationships/image" Target="../media/image7.png"/><Relationship Id="rId9" Type="http://schemas.openxmlformats.org/officeDocument/2006/relationships/hyperlink" Target="https://apps.apple.com/us/app/okta-verify/id490179405?platform=mac" TargetMode="External"/><Relationship Id="rId5" Type="http://schemas.openxmlformats.org/officeDocument/2006/relationships/image" Target="../media/image2.png"/><Relationship Id="rId6" Type="http://schemas.openxmlformats.org/officeDocument/2006/relationships/image" Target="../media/image6.png"/><Relationship Id="rId7" Type="http://schemas.openxmlformats.org/officeDocument/2006/relationships/image" Target="../media/image1.png"/><Relationship Id="rId8" Type="http://schemas.openxmlformats.org/officeDocument/2006/relationships/hyperlink" Target="https://help.okta.com/eu/en-us/content/topics/end-user/plugin-download_install.htm?cshid=ext-plugin-download-insta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/>
        </p:nvSpPr>
        <p:spPr>
          <a:xfrm>
            <a:off x="382450" y="304800"/>
            <a:ext cx="6855000" cy="6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Announcement: </a:t>
            </a:r>
            <a:r>
              <a:rPr lang="en" sz="3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We’re</a:t>
            </a:r>
            <a:r>
              <a:rPr lang="en" sz="32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" sz="3200">
                <a:latin typeface="DM Sans"/>
                <a:ea typeface="DM Sans"/>
                <a:cs typeface="DM Sans"/>
                <a:sym typeface="DM Sans"/>
              </a:rPr>
              <a:t>using Okta</a:t>
            </a:r>
            <a:endParaRPr sz="3200"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0" name="Google Shape;80;p13"/>
          <p:cNvSpPr txBox="1"/>
          <p:nvPr/>
        </p:nvSpPr>
        <p:spPr>
          <a:xfrm>
            <a:off x="458650" y="1179150"/>
            <a:ext cx="3637800" cy="192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DM Sans"/>
                <a:ea typeface="DM Sans"/>
                <a:cs typeface="DM Sans"/>
                <a:sym typeface="DM Sans"/>
              </a:rPr>
              <a:t>What this means for you</a:t>
            </a:r>
            <a:br>
              <a:rPr lang="en">
                <a:latin typeface="DM Sans"/>
                <a:ea typeface="DM Sans"/>
                <a:cs typeface="DM Sans"/>
                <a:sym typeface="DM Sans"/>
              </a:rPr>
            </a:br>
            <a:r>
              <a:rPr lang="en" sz="13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We have partnered with Okta to provide an easier, faster, and more secure way to sign in to our business applications. This method is commonly called single sign-on (SSO), and it allows you to sign in once and access your applications in a single dashboard. </a:t>
            </a:r>
            <a:r>
              <a:rPr b="1" lang="en" sz="13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How you sign into apps and tools will change.</a:t>
            </a:r>
            <a:endParaRPr sz="1300"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1" name="Google Shape;81;p13"/>
          <p:cNvSpPr txBox="1"/>
          <p:nvPr/>
        </p:nvSpPr>
        <p:spPr>
          <a:xfrm>
            <a:off x="382450" y="3451800"/>
            <a:ext cx="6855000" cy="149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DM Sans"/>
                <a:ea typeface="DM Sans"/>
                <a:cs typeface="DM Sans"/>
                <a:sym typeface="DM Sans"/>
              </a:rPr>
              <a:t>What you need to do</a:t>
            </a:r>
            <a:endParaRPr b="1" sz="20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To ensure you have access to your apps and tools, we’re asking you complete the requirements listed below. </a:t>
            </a:r>
            <a:br>
              <a:rPr lang="en" sz="13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</a:br>
            <a:br>
              <a:rPr lang="en" sz="13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</a:br>
            <a:r>
              <a:rPr lang="en" sz="1300">
                <a:latin typeface="DM Sans"/>
                <a:ea typeface="DM Sans"/>
                <a:cs typeface="DM Sans"/>
                <a:sym typeface="DM Sans"/>
              </a:rPr>
              <a:t>Help make </a:t>
            </a:r>
            <a:r>
              <a:rPr lang="en" sz="13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rPr>
              <a:t>&lt;YOUR ORGANIZATION NAME&gt;</a:t>
            </a:r>
            <a:r>
              <a:rPr lang="en" sz="1300">
                <a:latin typeface="DM Sans"/>
                <a:ea typeface="DM Sans"/>
                <a:cs typeface="DM Sans"/>
                <a:sym typeface="DM Sans"/>
              </a:rPr>
              <a:t>’s rollout of Okta successful by completing scheduled actions and watching for additional communications from </a:t>
            </a:r>
            <a:r>
              <a:rPr lang="en" sz="13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rPr>
              <a:t>&lt;YOUR ORGANIZATION’S IT SUPPORT TEAM&gt;.</a:t>
            </a:r>
            <a:r>
              <a:rPr lang="en" sz="1300">
                <a:latin typeface="DM Sans"/>
                <a:ea typeface="DM Sans"/>
                <a:cs typeface="DM Sans"/>
                <a:sym typeface="DM Sans"/>
              </a:rPr>
              <a:t> </a:t>
            </a:r>
            <a:endParaRPr sz="1300"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2" name="Google Shape;82;p13"/>
          <p:cNvSpPr txBox="1"/>
          <p:nvPr/>
        </p:nvSpPr>
        <p:spPr>
          <a:xfrm>
            <a:off x="382450" y="7747600"/>
            <a:ext cx="6855000" cy="7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DM Sans"/>
                <a:ea typeface="DM Sans"/>
                <a:cs typeface="DM Sans"/>
                <a:sym typeface="DM Sans"/>
              </a:rPr>
              <a:t>Questions?</a:t>
            </a:r>
            <a:endParaRPr b="1" sz="20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Reach out to </a:t>
            </a:r>
            <a:r>
              <a:rPr lang="en" sz="13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rPr>
              <a:t>&lt;YOUR ORGANIZATION’S IT SUPPORT TEAM&gt;</a:t>
            </a:r>
            <a:endParaRPr sz="1300">
              <a:solidFill>
                <a:srgbClr val="FF0000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3" name="Google Shape;83;p13"/>
          <p:cNvSpPr/>
          <p:nvPr/>
        </p:nvSpPr>
        <p:spPr>
          <a:xfrm>
            <a:off x="458650" y="8885100"/>
            <a:ext cx="868500" cy="8685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3"/>
          <p:cNvSpPr/>
          <p:nvPr/>
        </p:nvSpPr>
        <p:spPr>
          <a:xfrm>
            <a:off x="6181600" y="9196400"/>
            <a:ext cx="1132200" cy="5394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13"/>
          <p:cNvGrpSpPr/>
          <p:nvPr/>
        </p:nvGrpSpPr>
        <p:grpSpPr>
          <a:xfrm>
            <a:off x="4803100" y="9146838"/>
            <a:ext cx="1132175" cy="588900"/>
            <a:chOff x="5031700" y="9146838"/>
            <a:chExt cx="1132175" cy="588900"/>
          </a:xfrm>
        </p:grpSpPr>
        <p:pic>
          <p:nvPicPr>
            <p:cNvPr id="86" name="Google Shape;86;p13"/>
            <p:cNvPicPr preferRelativeResize="0"/>
            <p:nvPr/>
          </p:nvPicPr>
          <p:blipFill rotWithShape="1">
            <a:blip r:embed="rId3">
              <a:alphaModFix/>
            </a:blip>
            <a:srcRect b="22925" l="11868" r="12005" t="24044"/>
            <a:stretch/>
          </p:blipFill>
          <p:spPr>
            <a:xfrm>
              <a:off x="5031700" y="9281387"/>
              <a:ext cx="874750" cy="3198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87" name="Google Shape;87;p13"/>
            <p:cNvCxnSpPr/>
            <p:nvPr/>
          </p:nvCxnSpPr>
          <p:spPr>
            <a:xfrm>
              <a:off x="6163875" y="9146838"/>
              <a:ext cx="0" cy="588900"/>
            </a:xfrm>
            <a:prstGeom prst="straightConnector1">
              <a:avLst/>
            </a:prstGeom>
            <a:noFill/>
            <a:ln cap="flat" cmpd="sng" w="1905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88" name="Google Shape;88;p13"/>
          <p:cNvPicPr preferRelativeResize="0"/>
          <p:nvPr/>
        </p:nvPicPr>
        <p:blipFill rotWithShape="1">
          <a:blip r:embed="rId4">
            <a:alphaModFix/>
          </a:blip>
          <a:srcRect b="10138" l="9226" r="10888" t="8169"/>
          <a:stretch/>
        </p:blipFill>
        <p:spPr>
          <a:xfrm>
            <a:off x="-4382050" y="4778536"/>
            <a:ext cx="868500" cy="888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3"/>
          <p:cNvPicPr preferRelativeResize="0"/>
          <p:nvPr/>
        </p:nvPicPr>
        <p:blipFill rotWithShape="1">
          <a:blip r:embed="rId5">
            <a:alphaModFix/>
          </a:blip>
          <a:srcRect b="10448" l="10488" r="9633" t="9423"/>
          <a:stretch/>
        </p:blipFill>
        <p:spPr>
          <a:xfrm>
            <a:off x="-4382050" y="6142075"/>
            <a:ext cx="868500" cy="871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3"/>
          <p:cNvPicPr preferRelativeResize="0"/>
          <p:nvPr/>
        </p:nvPicPr>
        <p:blipFill rotWithShape="1">
          <a:blip r:embed="rId6">
            <a:alphaModFix/>
          </a:blip>
          <a:srcRect b="11943" l="11643" r="11551" t="11499"/>
          <a:stretch/>
        </p:blipFill>
        <p:spPr>
          <a:xfrm>
            <a:off x="-4382050" y="7488575"/>
            <a:ext cx="868500" cy="865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 rotWithShape="1">
          <a:blip r:embed="rId7">
            <a:alphaModFix/>
          </a:blip>
          <a:srcRect b="10179" l="10432" r="9682" t="10543"/>
          <a:stretch/>
        </p:blipFill>
        <p:spPr>
          <a:xfrm>
            <a:off x="-4382050" y="8829550"/>
            <a:ext cx="868500" cy="86191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2" name="Google Shape;92;p13"/>
          <p:cNvGraphicFramePr/>
          <p:nvPr/>
        </p:nvGraphicFramePr>
        <p:xfrm>
          <a:off x="458700" y="5199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{95B4BB39-3FC3-4483-92FA-4EFD1EEE5BC1}</a:tableStyleId>
              </a:tblPr>
              <a:tblGrid>
                <a:gridCol w="1470375"/>
                <a:gridCol w="53846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Date</a:t>
                      </a:r>
                      <a:endParaRPr>
                        <a:solidFill>
                          <a:schemeClr val="lt1"/>
                        </a:solidFill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Action</a:t>
                      </a:r>
                      <a:endParaRPr>
                        <a:solidFill>
                          <a:schemeClr val="lt1"/>
                        </a:solidFill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Activate</a:t>
                      </a:r>
                      <a:r>
                        <a:rPr lang="en" sz="1200"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 your Okta account via the </a:t>
                      </a:r>
                      <a:r>
                        <a:rPr lang="en" sz="1200"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activation email you will receive.</a:t>
                      </a:r>
                      <a:endParaRPr sz="1200"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Sign in</a:t>
                      </a:r>
                      <a:r>
                        <a:rPr lang="en" sz="1200"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 to any of your applications and follow the prompts to </a:t>
                      </a:r>
                      <a:r>
                        <a:rPr b="1" lang="en" sz="1200"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enroll in Okta</a:t>
                      </a:r>
                      <a:r>
                        <a:rPr lang="en" sz="1200"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. </a:t>
                      </a:r>
                      <a:endParaRPr sz="1200"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Bookmark </a:t>
                      </a:r>
                      <a:r>
                        <a:rPr b="1" lang="en" sz="1200">
                          <a:solidFill>
                            <a:srgbClr val="FF0000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&lt;YOURORG&gt;</a:t>
                      </a:r>
                      <a:r>
                        <a:rPr b="1"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.okta.com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 to access your Okta Dashboard. Optionally, download the </a:t>
                      </a:r>
                      <a:r>
                        <a:rPr lang="en" sz="1200" u="sng">
                          <a:solidFill>
                            <a:schemeClr val="accent5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Okta browser plugin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.</a:t>
                      </a:r>
                      <a:endParaRPr sz="1200"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Install 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Okta Verify from the </a:t>
                      </a:r>
                      <a:r>
                        <a:rPr lang="en" sz="1200" u="sng">
                          <a:solidFill>
                            <a:schemeClr val="accent5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Mac App Store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 or </a:t>
                      </a:r>
                      <a:r>
                        <a:rPr lang="en" sz="1200" u="sng">
                          <a:solidFill>
                            <a:schemeClr val="accent5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Google Play Store.</a:t>
                      </a:r>
                      <a:endParaRPr sz="1200"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93" name="Google Shape;93;p13"/>
          <p:cNvGraphicFramePr/>
          <p:nvPr/>
        </p:nvGraphicFramePr>
        <p:xfrm>
          <a:off x="8593900" y="498887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{95B4BB39-3FC3-4483-92FA-4EFD1EEE5BC1}</a:tableStyleId>
              </a:tblPr>
              <a:tblGrid>
                <a:gridCol w="1470375"/>
                <a:gridCol w="5384625"/>
              </a:tblGrid>
              <a:tr h="372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Date</a:t>
                      </a:r>
                      <a:endParaRPr>
                        <a:solidFill>
                          <a:schemeClr val="lt1"/>
                        </a:solidFill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Action</a:t>
                      </a:r>
                      <a:endParaRPr>
                        <a:solidFill>
                          <a:schemeClr val="lt1"/>
                        </a:solidFill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372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18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Set up your MFA preferences and your self-service password reset (SSPR) security questions and recovery options.</a:t>
                      </a:r>
                      <a:endParaRPr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372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DM Sans"/>
                          <a:ea typeface="DM Sans"/>
                          <a:cs typeface="DM Sans"/>
                          <a:sym typeface="DM Sans"/>
                        </a:rPr>
                        <a:t>Follow prompts to self-register as you access Okta applications.</a:t>
                      </a:r>
                      <a:endParaRPr sz="1200"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</a:tr>
              <a:tr h="372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</a:tr>
              <a:tr h="372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DM Sans"/>
                        <a:ea typeface="DM Sans"/>
                        <a:cs typeface="DM Sans"/>
                        <a:sym typeface="DM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94" name="Google Shape;94;p13"/>
          <p:cNvSpPr txBox="1"/>
          <p:nvPr/>
        </p:nvSpPr>
        <p:spPr>
          <a:xfrm>
            <a:off x="8677050" y="1255350"/>
            <a:ext cx="3637800" cy="20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What this means for you</a:t>
            </a:r>
            <a:endParaRPr sz="13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To better protect access to our business applications, we will begin enforcing Multi-Factor Authentication (MFA) for </a:t>
            </a:r>
            <a:r>
              <a:rPr lang="en" sz="13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rPr>
              <a:t>&lt;list affected user groups&gt;</a:t>
            </a:r>
            <a:r>
              <a:rPr lang="en" sz="13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to sign in to applications like </a:t>
            </a:r>
            <a:r>
              <a:rPr lang="en" sz="1300">
                <a:solidFill>
                  <a:srgbClr val="FF0000"/>
                </a:solidFill>
                <a:latin typeface="DM Sans"/>
                <a:ea typeface="DM Sans"/>
                <a:cs typeface="DM Sans"/>
                <a:sym typeface="DM Sans"/>
              </a:rPr>
              <a:t>&lt;list sample Okta integrated applications&gt;</a:t>
            </a:r>
            <a:r>
              <a:rPr lang="en" sz="13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. Please read the information below to prepare for this rollout. </a:t>
            </a:r>
            <a:r>
              <a:rPr b="1" lang="en" sz="13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How you sign into apps and tools will change.</a:t>
            </a:r>
            <a:endParaRPr sz="1300"/>
          </a:p>
        </p:txBody>
      </p:sp>
      <p:sp>
        <p:nvSpPr>
          <p:cNvPr id="95" name="Google Shape;95;p13"/>
          <p:cNvSpPr txBox="1"/>
          <p:nvPr/>
        </p:nvSpPr>
        <p:spPr>
          <a:xfrm>
            <a:off x="-7200400" y="1314600"/>
            <a:ext cx="69312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Get ready for a new way to sign in to your apps and tools</a:t>
            </a:r>
            <a:endParaRPr b="1" sz="3200"/>
          </a:p>
        </p:txBody>
      </p:sp>
      <p:pic>
        <p:nvPicPr>
          <p:cNvPr id="96" name="Google Shape;96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023450" y="1314612"/>
            <a:ext cx="3059024" cy="1811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2195125" y="1368900"/>
            <a:ext cx="3055332" cy="1811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