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Proxima Nova"/>
      <p:regular r:id="rId9"/>
      <p:bold r:id="rId10"/>
      <p:italic r:id="rId11"/>
      <p:boldItalic r:id="rId12"/>
    </p:embeddedFont>
    <p:embeddedFont>
      <p:font typeface="DM Sans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7" roundtripDataSignature="AMtx7mhOjKzzutUO5i8TbThq2N6H/zyF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roximaNova-italic.fntdata"/><Relationship Id="rId10" Type="http://schemas.openxmlformats.org/officeDocument/2006/relationships/font" Target="fonts/ProximaNova-bold.fntdata"/><Relationship Id="rId13" Type="http://schemas.openxmlformats.org/officeDocument/2006/relationships/font" Target="fonts/DMSans-regular.fntdata"/><Relationship Id="rId12" Type="http://schemas.openxmlformats.org/officeDocument/2006/relationships/font" Target="fonts/ProximaNova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ProximaNova-regular.fntdata"/><Relationship Id="rId15" Type="http://schemas.openxmlformats.org/officeDocument/2006/relationships/font" Target="fonts/DMSans-italic.fntdata"/><Relationship Id="rId14" Type="http://schemas.openxmlformats.org/officeDocument/2006/relationships/font" Target="fonts/DMSans-bold.fntdata"/><Relationship Id="rId17" Type="http://customschemas.google.com/relationships/presentationmetadata" Target="metadata"/><Relationship Id="rId16" Type="http://schemas.openxmlformats.org/officeDocument/2006/relationships/font" Target="fonts/DM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7996a6dfa9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7996a6dfa9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77b50e1044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g277b50e1044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6e0ee0f8a0_1_238:notes"/>
          <p:cNvSpPr/>
          <p:nvPr>
            <p:ph idx="2" type="sldImg"/>
          </p:nvPr>
        </p:nvSpPr>
        <p:spPr>
          <a:xfrm>
            <a:off x="1143225" y="685800"/>
            <a:ext cx="45723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g26e0ee0f8a0_1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steps + content">
  <p:cSld name="3_g_Image Collage Dark (6x)">
    <p:bg>
      <p:bgPr>
        <a:solidFill>
          <a:schemeClr val="lt2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g24f48c78523_0_1239"/>
          <p:cNvSpPr/>
          <p:nvPr>
            <p:ph idx="2" type="pic"/>
          </p:nvPr>
        </p:nvSpPr>
        <p:spPr>
          <a:xfrm>
            <a:off x="3643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2" name="Google Shape;12;g24f48c78523_0_1239"/>
          <p:cNvSpPr/>
          <p:nvPr>
            <p:ph idx="3" type="pic"/>
          </p:nvPr>
        </p:nvSpPr>
        <p:spPr>
          <a:xfrm>
            <a:off x="25025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3" name="Google Shape;13;g24f48c78523_0_1239"/>
          <p:cNvSpPr/>
          <p:nvPr>
            <p:ph idx="4" type="pic"/>
          </p:nvPr>
        </p:nvSpPr>
        <p:spPr>
          <a:xfrm>
            <a:off x="4637108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4" name="Google Shape;14;g24f48c78523_0_1239"/>
          <p:cNvSpPr/>
          <p:nvPr>
            <p:ph idx="5" type="pic"/>
          </p:nvPr>
        </p:nvSpPr>
        <p:spPr>
          <a:xfrm>
            <a:off x="6774103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5" name="Google Shape;15;g24f48c78523_0_1239"/>
          <p:cNvSpPr txBox="1"/>
          <p:nvPr>
            <p:ph idx="1" type="body"/>
          </p:nvPr>
        </p:nvSpPr>
        <p:spPr>
          <a:xfrm>
            <a:off x="6455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" name="Google Shape;16;g24f48c78523_0_1239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" name="Google Shape;17;g24f48c78523_0_1239"/>
          <p:cNvSpPr/>
          <p:nvPr/>
        </p:nvSpPr>
        <p:spPr>
          <a:xfrm>
            <a:off x="3643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g24f48c78523_0_1239"/>
          <p:cNvSpPr txBox="1"/>
          <p:nvPr>
            <p:ph idx="6" type="body"/>
          </p:nvPr>
        </p:nvSpPr>
        <p:spPr>
          <a:xfrm>
            <a:off x="27839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" name="Google Shape;19;g24f48c78523_0_1239"/>
          <p:cNvSpPr/>
          <p:nvPr/>
        </p:nvSpPr>
        <p:spPr>
          <a:xfrm>
            <a:off x="25027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g24f48c78523_0_1239"/>
          <p:cNvSpPr txBox="1"/>
          <p:nvPr>
            <p:ph idx="7" type="body"/>
          </p:nvPr>
        </p:nvSpPr>
        <p:spPr>
          <a:xfrm>
            <a:off x="49224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" name="Google Shape;21;g24f48c78523_0_1239"/>
          <p:cNvSpPr/>
          <p:nvPr/>
        </p:nvSpPr>
        <p:spPr>
          <a:xfrm>
            <a:off x="464117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g24f48c78523_0_1239"/>
          <p:cNvSpPr txBox="1"/>
          <p:nvPr>
            <p:ph idx="8" type="body"/>
          </p:nvPr>
        </p:nvSpPr>
        <p:spPr>
          <a:xfrm>
            <a:off x="706082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3" name="Google Shape;23;g24f48c78523_0_1239"/>
          <p:cNvSpPr/>
          <p:nvPr/>
        </p:nvSpPr>
        <p:spPr>
          <a:xfrm>
            <a:off x="677960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g24f48c78523_0_1239"/>
          <p:cNvSpPr txBox="1"/>
          <p:nvPr>
            <p:ph idx="9" type="subTitle"/>
          </p:nvPr>
        </p:nvSpPr>
        <p:spPr>
          <a:xfrm>
            <a:off x="371475" y="516450"/>
            <a:ext cx="84069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  <p:extLst>
    <p:ext uri="{DCECCB84-F9BA-43D5-87BE-67443E8EF086}">
      <p15:sldGuideLst>
        <p15:guide id="1" pos="229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engine&#10;&#10;Description automatically generated" id="26" name="Google Shape;26;g24f48c78523_1_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8120" y="4772470"/>
            <a:ext cx="187024" cy="187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&#10;&#10;Description automatically generated with medium confidence" id="27" name="Google Shape;27;g24f48c78523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33739" y="4802853"/>
            <a:ext cx="336042" cy="12321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g24f48c78523_1_0"/>
          <p:cNvSpPr txBox="1"/>
          <p:nvPr/>
        </p:nvSpPr>
        <p:spPr>
          <a:xfrm>
            <a:off x="666300" y="4718213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© Okta and/or its affiliates. All rights reserved. 	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pos="556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steps + content">
  <p:cSld name="3_g_Image Collage Dark (6x)_1_1">
    <p:bg>
      <p:bgPr>
        <a:solidFill>
          <a:schemeClr val="lt2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24f48c78523_0_1589"/>
          <p:cNvSpPr/>
          <p:nvPr>
            <p:ph idx="2" type="pic"/>
          </p:nvPr>
        </p:nvSpPr>
        <p:spPr>
          <a:xfrm>
            <a:off x="24979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31" name="Google Shape;31;g24f48c78523_0_1589"/>
          <p:cNvSpPr/>
          <p:nvPr>
            <p:ph idx="3" type="pic"/>
          </p:nvPr>
        </p:nvSpPr>
        <p:spPr>
          <a:xfrm>
            <a:off x="46361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32" name="Google Shape;32;g24f48c78523_0_1589"/>
          <p:cNvSpPr txBox="1"/>
          <p:nvPr>
            <p:ph idx="1" type="body"/>
          </p:nvPr>
        </p:nvSpPr>
        <p:spPr>
          <a:xfrm>
            <a:off x="27791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Google Shape;33;g24f48c78523_0_1589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Google Shape;34;g24f48c78523_0_1589"/>
          <p:cNvSpPr/>
          <p:nvPr/>
        </p:nvSpPr>
        <p:spPr>
          <a:xfrm>
            <a:off x="24979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g24f48c78523_0_1589"/>
          <p:cNvSpPr txBox="1"/>
          <p:nvPr>
            <p:ph idx="4" type="body"/>
          </p:nvPr>
        </p:nvSpPr>
        <p:spPr>
          <a:xfrm>
            <a:off x="49175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6" name="Google Shape;36;g24f48c78523_0_1589"/>
          <p:cNvSpPr/>
          <p:nvPr/>
        </p:nvSpPr>
        <p:spPr>
          <a:xfrm>
            <a:off x="46363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g24f48c78523_0_1589"/>
          <p:cNvSpPr txBox="1"/>
          <p:nvPr>
            <p:ph idx="5" type="subTitle"/>
          </p:nvPr>
        </p:nvSpPr>
        <p:spPr>
          <a:xfrm>
            <a:off x="371475" y="516450"/>
            <a:ext cx="84120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steps + content ">
  <p:cSld name="3_g_Image Collage Dark (6x)_1">
    <p:bg>
      <p:bgPr>
        <a:solidFill>
          <a:schemeClr val="lt2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24f48c78523_0_1571"/>
          <p:cNvSpPr/>
          <p:nvPr>
            <p:ph idx="2" type="pic"/>
          </p:nvPr>
        </p:nvSpPr>
        <p:spPr>
          <a:xfrm>
            <a:off x="14311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0" name="Google Shape;40;g24f48c78523_0_1571"/>
          <p:cNvSpPr/>
          <p:nvPr>
            <p:ph idx="3" type="pic"/>
          </p:nvPr>
        </p:nvSpPr>
        <p:spPr>
          <a:xfrm>
            <a:off x="35693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1" name="Google Shape;41;g24f48c78523_0_1571"/>
          <p:cNvSpPr/>
          <p:nvPr>
            <p:ph idx="4" type="pic"/>
          </p:nvPr>
        </p:nvSpPr>
        <p:spPr>
          <a:xfrm>
            <a:off x="5703908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2" name="Google Shape;42;g24f48c78523_0_1571"/>
          <p:cNvSpPr txBox="1"/>
          <p:nvPr>
            <p:ph idx="1" type="body"/>
          </p:nvPr>
        </p:nvSpPr>
        <p:spPr>
          <a:xfrm>
            <a:off x="17123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3" name="Google Shape;43;g24f48c78523_0_1571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Google Shape;44;g24f48c78523_0_1571"/>
          <p:cNvSpPr/>
          <p:nvPr/>
        </p:nvSpPr>
        <p:spPr>
          <a:xfrm>
            <a:off x="14311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g24f48c78523_0_1571"/>
          <p:cNvSpPr txBox="1"/>
          <p:nvPr>
            <p:ph idx="5" type="body"/>
          </p:nvPr>
        </p:nvSpPr>
        <p:spPr>
          <a:xfrm>
            <a:off x="38507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6" name="Google Shape;46;g24f48c78523_0_1571"/>
          <p:cNvSpPr/>
          <p:nvPr/>
        </p:nvSpPr>
        <p:spPr>
          <a:xfrm>
            <a:off x="35695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g24f48c78523_0_1571"/>
          <p:cNvSpPr txBox="1"/>
          <p:nvPr>
            <p:ph idx="6" type="body"/>
          </p:nvPr>
        </p:nvSpPr>
        <p:spPr>
          <a:xfrm>
            <a:off x="59892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8" name="Google Shape;48;g24f48c78523_0_1571"/>
          <p:cNvSpPr/>
          <p:nvPr/>
        </p:nvSpPr>
        <p:spPr>
          <a:xfrm>
            <a:off x="570797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g24f48c78523_0_1571"/>
          <p:cNvSpPr txBox="1"/>
          <p:nvPr>
            <p:ph idx="7" type="subTitle"/>
          </p:nvPr>
        </p:nvSpPr>
        <p:spPr>
          <a:xfrm>
            <a:off x="371475" y="516450"/>
            <a:ext cx="84012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 step + content ">
  <p:cSld name="3_g_Image Collage Dark (6x)_1_1_1">
    <p:bg>
      <p:bgPr>
        <a:solidFill>
          <a:schemeClr val="lt2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4f48c78523_0_1838"/>
          <p:cNvSpPr/>
          <p:nvPr>
            <p:ph idx="2" type="pic"/>
          </p:nvPr>
        </p:nvSpPr>
        <p:spPr>
          <a:xfrm>
            <a:off x="35647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52" name="Google Shape;52;g24f48c78523_0_1838"/>
          <p:cNvSpPr txBox="1"/>
          <p:nvPr>
            <p:ph idx="1" type="body"/>
          </p:nvPr>
        </p:nvSpPr>
        <p:spPr>
          <a:xfrm>
            <a:off x="38459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3" name="Google Shape;53;g24f48c78523_0_1838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4" name="Google Shape;54;g24f48c78523_0_1838"/>
          <p:cNvSpPr/>
          <p:nvPr/>
        </p:nvSpPr>
        <p:spPr>
          <a:xfrm>
            <a:off x="35647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g24f48c78523_0_1838"/>
          <p:cNvSpPr txBox="1"/>
          <p:nvPr>
            <p:ph idx="3" type="subTitle"/>
          </p:nvPr>
        </p:nvSpPr>
        <p:spPr>
          <a:xfrm>
            <a:off x="371475" y="516450"/>
            <a:ext cx="84120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24f48c78523_0_790"/>
          <p:cNvSpPr txBox="1"/>
          <p:nvPr>
            <p:ph type="title"/>
          </p:nvPr>
        </p:nvSpPr>
        <p:spPr>
          <a:xfrm>
            <a:off x="297973" y="327310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b="0" i="0" sz="2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g24f48c78523_0_790"/>
          <p:cNvSpPr txBox="1"/>
          <p:nvPr>
            <p:ph idx="1" type="body"/>
          </p:nvPr>
        </p:nvSpPr>
        <p:spPr>
          <a:xfrm>
            <a:off x="372718" y="1204783"/>
            <a:ext cx="8397000" cy="31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​"/>
              <a:defRPr b="0" i="0" sz="12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indent="-28575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"/>
              <a:buChar char="•"/>
              <a:defRPr b="0" i="0" sz="9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indent="-2794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B665F"/>
              </a:buClr>
              <a:buSzPts val="800"/>
              <a:buFont typeface="DM Sans"/>
              <a:buChar char="－"/>
              <a:defRPr b="0" i="0" sz="800" u="none" cap="none" strike="noStrike">
                <a:solidFill>
                  <a:srgbClr val="6B665F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"/>
              <a:buChar char="​"/>
              <a:defRPr b="0" i="0" sz="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indent="-279400" lvl="4" marL="22860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"/>
              <a:buChar char="​"/>
              <a:defRPr b="0" i="0" sz="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FFE47B"/>
              </a:buClr>
              <a:buSzPts val="1800"/>
              <a:buFont typeface="DM Sans"/>
              <a:buChar char="​"/>
              <a:defRPr b="0" i="0" sz="1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indent="-400050" lvl="6" marL="3200400" marR="0" rtl="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DM Sans"/>
              <a:buChar char="​"/>
              <a:defRPr b="0" i="0" sz="27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indent="-317500" lvl="7" marL="3657600" marR="0" rtl="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rgbClr val="EC3629"/>
              </a:buClr>
              <a:buSzPts val="1400"/>
              <a:buFont typeface="DM Sans"/>
              <a:buChar char="•"/>
              <a:defRPr b="0" i="0" sz="1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indent="-317500" lvl="8" marL="4114800" marR="0" rtl="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rgbClr val="00B478"/>
              </a:buClr>
              <a:buSzPts val="1400"/>
              <a:buFont typeface="DM Sans"/>
              <a:buChar char="•"/>
              <a:defRPr b="0" i="0" sz="1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pic>
        <p:nvPicPr>
          <p:cNvPr descr="A picture containing engine&#10;&#10;Description automatically generated" id="8" name="Google Shape;8;g24f48c78523_0_79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368120" y="4772470"/>
            <a:ext cx="187024" cy="187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&#10;&#10;Description automatically generated with medium confidence" id="9" name="Google Shape;9;g24f48c78523_0_79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33739" y="4802853"/>
            <a:ext cx="336042" cy="12321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234">
          <p15:clr>
            <a:srgbClr val="F26B43"/>
          </p15:clr>
        </p15:guide>
        <p15:guide id="4" pos="5526">
          <p15:clr>
            <a:srgbClr val="F26B43"/>
          </p15:clr>
        </p15:guide>
        <p15:guide id="5" orient="horz" pos="252">
          <p15:clr>
            <a:srgbClr val="F26B43"/>
          </p15:clr>
        </p15:guide>
        <p15:guide id="6" orient="horz" pos="2898">
          <p15:clr>
            <a:srgbClr val="F26B43"/>
          </p15:clr>
        </p15:guide>
        <p15:guide id="7" orient="horz" pos="7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7996a6dfa9_0_6"/>
          <p:cNvSpPr txBox="1"/>
          <p:nvPr/>
        </p:nvSpPr>
        <p:spPr>
          <a:xfrm>
            <a:off x="283875" y="150750"/>
            <a:ext cx="87726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How to use this QRG to enable your end users? </a:t>
            </a:r>
            <a:endParaRPr sz="24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1" name="Google Shape;61;g27996a6dfa9_0_6"/>
          <p:cNvSpPr txBox="1"/>
          <p:nvPr/>
        </p:nvSpPr>
        <p:spPr>
          <a:xfrm>
            <a:off x="259550" y="526725"/>
            <a:ext cx="8772600" cy="37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This Quick Reference Guide (QRG) details how to set up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Desktop Password Sync for macOS. Users have to set up Okta Verify before setting desktop password sync for macOS.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Customize and share the following QRGs with your end users: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Set up Okta Verify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QRG to explain how to install and set up Okta Verify before you use it.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Use Okta Verify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for MFA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QRG to explain how to use Okta Verify.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Self Service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 to explain how to change your password, reset your password, and recover your Okta account.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Okta FAQ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guide to answer general questions about Okta, Okta Verify, Okta FastPass, and MFA. 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Customize and share the following QRGs based on your Okta implementation: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implementing Okta FastPass, share 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Sign in with Okta FastPass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to explain how to set up and use Okta FastPass.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Note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: When you set up Desktop Password Sync, it enrolls you in Okta FastPass if your Okta Administrator has enabled it for your organization.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using YubiKey for MFA, share the </a:t>
            </a:r>
            <a:r>
              <a:rPr b="1" lang="en" sz="11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Enroll and use your YubiKey </a:t>
            </a:r>
            <a:r>
              <a:rPr lang="en" sz="11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ORG.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We recommend that you customize this enablement content for your end user.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Note for Administrator: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This presentation includes placeholders to specify your company’s help desk information so that users can contact the team in case of any questions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or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issues. 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77b50e1044_0_18"/>
          <p:cNvSpPr txBox="1"/>
          <p:nvPr/>
        </p:nvSpPr>
        <p:spPr>
          <a:xfrm>
            <a:off x="264300" y="649350"/>
            <a:ext cx="8615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  <a:latin typeface="DM Sans"/>
                <a:ea typeface="DM Sans"/>
                <a:cs typeface="DM Sans"/>
                <a:sym typeface="DM Sans"/>
              </a:rPr>
              <a:t>Okta Device Access includes Desktop Password Sync for macOS. This feature enables you to sync your macOS sign-in credentials with your Okta sign-in credentials. </a:t>
            </a:r>
            <a:r>
              <a:rPr i="0" lang="en" sz="11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This guide details how to set up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D</a:t>
            </a:r>
            <a:r>
              <a:rPr i="0" lang="en" sz="11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esktop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P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assword Sync for macOS. </a:t>
            </a:r>
            <a:r>
              <a:rPr i="0" lang="en" sz="11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endParaRPr i="0" sz="1100" u="none" cap="none" strike="noStrike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7" name="Google Shape;67;g277b50e1044_0_18"/>
          <p:cNvSpPr txBox="1"/>
          <p:nvPr/>
        </p:nvSpPr>
        <p:spPr>
          <a:xfrm>
            <a:off x="299625" y="1200150"/>
            <a:ext cx="8458200" cy="12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3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Prerequisites</a:t>
            </a:r>
            <a:br>
              <a:rPr b="1" i="0" lang="en" sz="11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</a:br>
            <a:endParaRPr b="1" i="0" sz="1100" u="none" cap="none" strike="noStrike">
              <a:solidFill>
                <a:srgbClr val="00000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Char char="●"/>
            </a:pPr>
            <a:r>
              <a:rPr i="0" lang="en" sz="11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Install and setup the latest version of Okta Verify for macOS. Refer to the Okta Verify QRG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for more information. </a:t>
            </a:r>
            <a:endParaRPr i="0" sz="1100" u="none" cap="none" strike="noStrike">
              <a:solidFill>
                <a:srgbClr val="00000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  <a:latin typeface="DM Sans"/>
                <a:ea typeface="DM Sans"/>
                <a:cs typeface="DM Sans"/>
                <a:sym typeface="DM Sans"/>
              </a:rPr>
              <a:t>If your desktop requires Touch ID for authentication, set up the Touch ID on your macOS desktop before registering for Desktop Password Sync.</a:t>
            </a:r>
            <a:br>
              <a:rPr b="1" i="0" lang="en" sz="11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</a:br>
            <a:endParaRPr b="1" i="0" sz="1100" u="none" cap="none" strike="noStrike">
              <a:solidFill>
                <a:srgbClr val="000000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8" name="Google Shape;68;g277b50e1044_0_18"/>
          <p:cNvSpPr txBox="1"/>
          <p:nvPr/>
        </p:nvSpPr>
        <p:spPr>
          <a:xfrm>
            <a:off x="283875" y="150750"/>
            <a:ext cx="87726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Setup Desktop Password Sync for macOS </a:t>
            </a:r>
            <a:endParaRPr sz="24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g26e0ee0f8a0_1_2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5043" r="15050" t="0"/>
          <a:stretch/>
        </p:blipFill>
        <p:spPr>
          <a:xfrm>
            <a:off x="312775" y="2141255"/>
            <a:ext cx="1977000" cy="2456100"/>
          </a:xfrm>
          <a:prstGeom prst="roundRect">
            <a:avLst>
              <a:gd fmla="val 6853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49410"/>
              </a:srgbClr>
            </a:outerShdw>
          </a:effectLst>
        </p:spPr>
      </p:pic>
      <p:pic>
        <p:nvPicPr>
          <p:cNvPr id="74" name="Google Shape;74;g26e0ee0f8a0_1_23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8765" r="8773" t="0"/>
          <a:stretch/>
        </p:blipFill>
        <p:spPr>
          <a:xfrm>
            <a:off x="2457274" y="2141259"/>
            <a:ext cx="1977000" cy="2456100"/>
          </a:xfrm>
          <a:prstGeom prst="roundRect">
            <a:avLst>
              <a:gd fmla="val 5787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</p:pic>
      <p:pic>
        <p:nvPicPr>
          <p:cNvPr id="75" name="Google Shape;75;g26e0ee0f8a0_1_238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7655" l="0" r="0" t="7663"/>
          <a:stretch/>
        </p:blipFill>
        <p:spPr>
          <a:xfrm>
            <a:off x="4655678" y="2146883"/>
            <a:ext cx="1977000" cy="2456100"/>
          </a:xfrm>
          <a:prstGeom prst="roundRect">
            <a:avLst>
              <a:gd fmla="val 6660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</p:pic>
      <p:sp>
        <p:nvSpPr>
          <p:cNvPr id="76" name="Google Shape;76;g26e0ee0f8a0_1_238"/>
          <p:cNvSpPr txBox="1"/>
          <p:nvPr>
            <p:ph idx="1" type="body"/>
          </p:nvPr>
        </p:nvSpPr>
        <p:spPr>
          <a:xfrm>
            <a:off x="645550" y="97587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Access your Desktop</a:t>
            </a:r>
            <a:endParaRPr sz="1100"/>
          </a:p>
          <a:p>
            <a:pPr indent="-9525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Font typeface="Proxima Nova"/>
              <a:buAutoNum type="arabicPeriod"/>
            </a:pPr>
            <a: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Start your macOS desktop.</a:t>
            </a:r>
            <a:endParaRPr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-9525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Font typeface="Proxima Nova"/>
              <a:buAutoNum type="arabicPeriod"/>
            </a:pPr>
            <a: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Sign in to your macOS desktop. Once you sign in,   </a:t>
            </a:r>
            <a: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a system notification appears, </a:t>
            </a:r>
            <a:r>
              <a:rPr i="1"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Registration Required</a:t>
            </a:r>
            <a: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b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Note</a:t>
            </a:r>
            <a: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: </a:t>
            </a:r>
            <a: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If you ignore or dismiss the registration request, it reappears in approximately 10 minutes.</a:t>
            </a:r>
            <a: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77" name="Google Shape;77;g26e0ee0f8a0_1_238"/>
          <p:cNvSpPr txBox="1"/>
          <p:nvPr>
            <p:ph idx="6" type="body"/>
          </p:nvPr>
        </p:nvSpPr>
        <p:spPr>
          <a:xfrm>
            <a:off x="2783975" y="988425"/>
            <a:ext cx="1722600" cy="7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Register</a:t>
            </a:r>
            <a:r>
              <a:rPr lang="en" sz="1100"/>
              <a:t> your Credential</a:t>
            </a:r>
            <a:endParaRPr sz="1100"/>
          </a:p>
          <a:p>
            <a:pPr indent="-9525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Font typeface="Proxima Nova"/>
              <a:buAutoNum type="arabicPeriod"/>
            </a:pPr>
            <a: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Select the system notification to display Okta Verify.</a:t>
            </a:r>
            <a:endParaRPr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-9525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Font typeface="Proxima Nova"/>
              <a:buAutoNum type="arabicPeriod"/>
            </a:pPr>
            <a: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Select </a:t>
            </a:r>
            <a:r>
              <a:rPr b="1"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Setup</a:t>
            </a:r>
            <a: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. </a:t>
            </a:r>
            <a:r>
              <a:rPr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The default browser displays the Okta sign-in prompt. </a:t>
            </a:r>
            <a:endParaRPr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8" name="Google Shape;78;g26e0ee0f8a0_1_238"/>
          <p:cNvSpPr txBox="1"/>
          <p:nvPr>
            <p:ph idx="7" type="body"/>
          </p:nvPr>
        </p:nvSpPr>
        <p:spPr>
          <a:xfrm>
            <a:off x="49224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Choose a Verification Method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Follow the prompts to enter your credentials to log into Okta. </a:t>
            </a:r>
            <a:endParaRPr sz="6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b="1"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b="1"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/>
          </a:p>
        </p:txBody>
      </p:sp>
      <p:sp>
        <p:nvSpPr>
          <p:cNvPr id="79" name="Google Shape;79;g26e0ee0f8a0_1_238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Setup Desktop Password Sync for macOS </a:t>
            </a:r>
            <a:endParaRPr/>
          </a:p>
        </p:txBody>
      </p:sp>
      <p:pic>
        <p:nvPicPr>
          <p:cNvPr id="80" name="Google Shape;80;g26e0ee0f8a0_1_238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7969" r="7961" t="0"/>
          <a:stretch/>
        </p:blipFill>
        <p:spPr>
          <a:xfrm>
            <a:off x="6854097" y="2097000"/>
            <a:ext cx="1977000" cy="2456100"/>
          </a:xfrm>
          <a:prstGeom prst="roundRect">
            <a:avLst>
              <a:gd fmla="val 7187" name="adj"/>
            </a:avLst>
          </a:prstGeom>
          <a:solidFill>
            <a:srgbClr val="AFABA1"/>
          </a:solidFill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</p:pic>
      <p:sp>
        <p:nvSpPr>
          <p:cNvPr id="81" name="Google Shape;81;g26e0ee0f8a0_1_238"/>
          <p:cNvSpPr txBox="1"/>
          <p:nvPr>
            <p:ph idx="8" type="body"/>
          </p:nvPr>
        </p:nvSpPr>
        <p:spPr>
          <a:xfrm>
            <a:off x="7060825" y="988425"/>
            <a:ext cx="1722600" cy="7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100"/>
              <a:t>Registration is complete</a:t>
            </a:r>
            <a:endParaRPr sz="1100"/>
          </a:p>
          <a:p>
            <a:pPr indent="-95250" lvl="0" marL="17145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600"/>
              <a:buFont typeface="Proxima Nova"/>
              <a:buAutoNum type="arabicPeriod"/>
            </a:pPr>
            <a:r>
              <a:rPr lang="en" sz="6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After authentication, the screen prompts you to enter your macOS password. </a:t>
            </a:r>
            <a:endParaRPr sz="6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9525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"/>
              <a:buFont typeface="Proxima Nova"/>
              <a:buAutoNum type="arabicPeriod"/>
            </a:pPr>
            <a:r>
              <a:rPr lang="en" sz="600"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Enter your Okta credentials after completing the registration flow. Now, you can use your Okta credentials to access your macOS desktop.  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600">
              <a:highlight>
                <a:srgbClr val="FFFFF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100"/>
          </a:p>
        </p:txBody>
      </p:sp>
      <p:sp>
        <p:nvSpPr>
          <p:cNvPr id="82" name="Google Shape;82;g26e0ee0f8a0_1_238"/>
          <p:cNvSpPr txBox="1"/>
          <p:nvPr>
            <p:ph idx="9" type="subTitle"/>
          </p:nvPr>
        </p:nvSpPr>
        <p:spPr>
          <a:xfrm>
            <a:off x="371475" y="516450"/>
            <a:ext cx="84069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" sz="1100">
                <a:solidFill>
                  <a:srgbClr val="000000"/>
                </a:solidFill>
              </a:rPr>
              <a:t>This guide explains how to setup Desktop Password Sync on your macOS desktop. </a:t>
            </a:r>
            <a:r>
              <a:rPr lang="en" sz="1100">
                <a:solidFill>
                  <a:srgbClr val="000000"/>
                </a:solidFill>
              </a:rPr>
              <a:t>Contact </a:t>
            </a:r>
            <a:r>
              <a:rPr i="1" lang="en" sz="1100">
                <a:solidFill>
                  <a:srgbClr val="EC3629"/>
                </a:solidFill>
              </a:rPr>
              <a:t>&lt;your company's help desk or IT admin&gt;</a:t>
            </a:r>
            <a:r>
              <a:rPr lang="en" sz="1100">
                <a:solidFill>
                  <a:srgbClr val="000000"/>
                </a:solidFill>
              </a:rPr>
              <a:t> in case of any issues. 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  <p:sp>
        <p:nvSpPr>
          <p:cNvPr id="83" name="Google Shape;83;g26e0ee0f8a0_1_238"/>
          <p:cNvSpPr txBox="1"/>
          <p:nvPr/>
        </p:nvSpPr>
        <p:spPr>
          <a:xfrm>
            <a:off x="244217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02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4" name="Google Shape;84;g26e0ee0f8a0_1_238"/>
          <p:cNvSpPr txBox="1"/>
          <p:nvPr/>
        </p:nvSpPr>
        <p:spPr>
          <a:xfrm>
            <a:off x="30385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01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5" name="Google Shape;85;g26e0ee0f8a0_1_238"/>
          <p:cNvSpPr txBox="1"/>
          <p:nvPr/>
        </p:nvSpPr>
        <p:spPr>
          <a:xfrm>
            <a:off x="4572000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</a:t>
            </a:r>
            <a:r>
              <a:rPr b="1" i="0" lang="en" sz="9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3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6" name="Google Shape;86;g26e0ee0f8a0_1_238"/>
          <p:cNvSpPr txBox="1"/>
          <p:nvPr/>
        </p:nvSpPr>
        <p:spPr>
          <a:xfrm>
            <a:off x="6719125" y="988425"/>
            <a:ext cx="341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9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04</a:t>
            </a:r>
            <a:endParaRPr b="1" i="0" sz="900" u="none" cap="none" strike="noStrik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UAT Quick Reference Template - 2023">
  <a:themeElements>
    <a:clrScheme name="Okta 2023">
      <a:dk1>
        <a:srgbClr val="191919"/>
      </a:dk1>
      <a:lt1>
        <a:srgbClr val="F6F1E7"/>
      </a:lt1>
      <a:dk2>
        <a:srgbClr val="3F59E3"/>
      </a:dk2>
      <a:lt2>
        <a:srgbClr val="FFFEFA"/>
      </a:lt2>
      <a:accent1>
        <a:srgbClr val="4CB7A3"/>
      </a:accent1>
      <a:accent2>
        <a:srgbClr val="EF9B05"/>
      </a:accent2>
      <a:accent3>
        <a:srgbClr val="E27133"/>
      </a:accent3>
      <a:accent4>
        <a:srgbClr val="149750"/>
      </a:accent4>
      <a:accent5>
        <a:srgbClr val="7549F2"/>
      </a:accent5>
      <a:accent6>
        <a:srgbClr val="E8DCC7"/>
      </a:accent6>
      <a:hlink>
        <a:srgbClr val="1A30A9"/>
      </a:hlink>
      <a:folHlink>
        <a:srgbClr val="B6C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