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media/image12.svg" ContentType="image/svg+xml"/>
  <Override PartName="/ppt/media/image13.svg" ContentType="image/svg+xml"/>
  <Override PartName="/ppt/media/image2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61" r:id="rId5"/>
    <p:sldId id="262" r:id="rId6"/>
    <p:sldId id="263" r:id="rId7"/>
    <p:sldId id="264" r:id="rId8"/>
    <p:sldId id="265" r:id="rId9"/>
    <p:sldId id="266" r:id="rId10"/>
    <p:sldId id="272" r:id="rId11"/>
    <p:sldId id="267" r:id="rId12"/>
    <p:sldId id="268" r:id="rId13"/>
    <p:sldId id="269" r:id="rId14"/>
    <p:sldId id="270" r:id="rId15"/>
  </p:sldIdLst>
  <p:sldSz cx="18288000" cy="10287000"/>
  <p:notesSz cx="6858000" cy="9144000"/>
  <p:embeddedFontLst>
    <p:embeddedFont>
      <p:font typeface="Calibri (MS)" panose="020B0604020202020204" charset="0"/>
      <p:regular r:id="rId17"/>
    </p:embeddedFont>
    <p:embeddedFont>
      <p:font typeface="Calibri (MS) Bold" panose="020B0604020202020204" charset="0"/>
      <p:regular r:id="rId18"/>
    </p:embeddedFont>
    <p:embeddedFont>
      <p:font typeface="Calibri (MS) Italics" panose="020B0604020202020204" charset="0"/>
      <p:regular r:id="rId19"/>
    </p:embeddedFont>
    <p:embeddedFont>
      <p:font typeface="Montserrat" panose="00000500000000000000" pitchFamily="2" charset="0"/>
      <p:regular r:id="rId20"/>
      <p:bold r:id="rId21"/>
      <p:italic r:id="rId22"/>
      <p:boldItalic r:id="rId23"/>
    </p:embeddedFont>
    <p:embeddedFont>
      <p:font typeface="Montserrat Bold" panose="00000800000000000000" charset="0"/>
      <p:regular r:id="rId24"/>
    </p:embeddedFont>
    <p:embeddedFont>
      <p:font typeface="MuseoModerno Medium" panose="020B0604020202020204" charset="0"/>
      <p:regular r:id="rId25"/>
    </p:embeddedFont>
    <p:embeddedFont>
      <p:font typeface="Source Sans 3"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DA02C-BEF4-4632-8C89-0624C51B3B2C}" v="2" dt="2026-04-06T22:03:45.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9595" autoAdjust="0"/>
  </p:normalViewPr>
  <p:slideViewPr>
    <p:cSldViewPr>
      <p:cViewPr varScale="1">
        <p:scale>
          <a:sx n="78" d="100"/>
          <a:sy n="78" d="100"/>
        </p:scale>
        <p:origin x="15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 Id="rId25" Type="http://schemas.openxmlformats.org/officeDocument/2006/relationships/font" Target="fonts/font9.fntdata"/><Relationship Id="rId26" Type="http://schemas.openxmlformats.org/officeDocument/2006/relationships/font" Target="fonts/font10.fntdata"/><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31" Type="http://schemas.microsoft.com/office/2016/11/relationships/changesInfo" Target="changesInfos/changesInfo1.xml"/><Relationship Id="rId3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l, Jasraj" userId="1716821d-5b49-48de-8743-a85d03d658c3" providerId="ADAL" clId="{A66FDA52-2998-4E4E-B8CF-29869BDEAE6A}"/>
    <pc:docChg chg="undo redo custSel modSld">
      <pc:chgData name="Johal, Jasraj" userId="1716821d-5b49-48de-8743-a85d03d658c3" providerId="ADAL" clId="{A66FDA52-2998-4E4E-B8CF-29869BDEAE6A}" dt="2026-04-06T22:03:47.941" v="19" actId="1076"/>
      <pc:docMkLst>
        <pc:docMk/>
      </pc:docMkLst>
      <pc:sldChg chg="addSp delSp modSp mod">
        <pc:chgData name="Johal, Jasraj" userId="1716821d-5b49-48de-8743-a85d03d658c3" providerId="ADAL" clId="{A66FDA52-2998-4E4E-B8CF-29869BDEAE6A}" dt="2026-04-06T22:03:47.941" v="19" actId="1076"/>
        <pc:sldMkLst>
          <pc:docMk/>
          <pc:sldMk cId="1521669250" sldId="272"/>
        </pc:sldMkLst>
        <pc:spChg chg="add del mod">
          <ac:chgData name="Johal, Jasraj" userId="1716821d-5b49-48de-8743-a85d03d658c3" providerId="ADAL" clId="{A66FDA52-2998-4E4E-B8CF-29869BDEAE6A}" dt="2026-04-06T22:03:39.611" v="16" actId="478"/>
          <ac:spMkLst>
            <pc:docMk/>
            <pc:sldMk cId="1521669250" sldId="272"/>
            <ac:spMk id="29" creationId="{EABCF2CF-2AE7-889B-33A2-095BDC6DEEBB}"/>
          </ac:spMkLst>
        </pc:spChg>
        <pc:spChg chg="add del">
          <ac:chgData name="Johal, Jasraj" userId="1716821d-5b49-48de-8743-a85d03d658c3" providerId="ADAL" clId="{A66FDA52-2998-4E4E-B8CF-29869BDEAE6A}" dt="2026-04-06T22:02:59.351" v="9" actId="22"/>
          <ac:spMkLst>
            <pc:docMk/>
            <pc:sldMk cId="1521669250" sldId="272"/>
            <ac:spMk id="31" creationId="{3E336C6A-C225-4DBD-A881-C1F059C6F668}"/>
          </ac:spMkLst>
        </pc:spChg>
        <pc:spChg chg="add del mod">
          <ac:chgData name="Johal, Jasraj" userId="1716821d-5b49-48de-8743-a85d03d658c3" providerId="ADAL" clId="{A66FDA52-2998-4E4E-B8CF-29869BDEAE6A}" dt="2026-04-06T22:03:38.543" v="14" actId="478"/>
          <ac:spMkLst>
            <pc:docMk/>
            <pc:sldMk cId="1521669250" sldId="272"/>
            <ac:spMk id="33" creationId="{25EC83C7-78BA-36E4-B75A-2493E3C1281D}"/>
          </ac:spMkLst>
        </pc:spChg>
        <pc:spChg chg="add mod">
          <ac:chgData name="Johal, Jasraj" userId="1716821d-5b49-48de-8743-a85d03d658c3" providerId="ADAL" clId="{A66FDA52-2998-4E4E-B8CF-29869BDEAE6A}" dt="2026-04-06T22:03:43.180" v="17" actId="1076"/>
          <ac:spMkLst>
            <pc:docMk/>
            <pc:sldMk cId="1521669250" sldId="272"/>
            <ac:spMk id="34" creationId="{8F912A88-8630-AE2B-E1BF-665B7F140FC6}"/>
          </ac:spMkLst>
        </pc:spChg>
        <pc:spChg chg="add mod">
          <ac:chgData name="Johal, Jasraj" userId="1716821d-5b49-48de-8743-a85d03d658c3" providerId="ADAL" clId="{A66FDA52-2998-4E4E-B8CF-29869BDEAE6A}" dt="2026-04-06T22:03:43.180" v="17" actId="1076"/>
          <ac:spMkLst>
            <pc:docMk/>
            <pc:sldMk cId="1521669250" sldId="272"/>
            <ac:spMk id="35" creationId="{2AD4742F-9EA5-E25F-5D3A-538AD1F02AF9}"/>
          </ac:spMkLst>
        </pc:spChg>
        <pc:spChg chg="add mod">
          <ac:chgData name="Johal, Jasraj" userId="1716821d-5b49-48de-8743-a85d03d658c3" providerId="ADAL" clId="{A66FDA52-2998-4E4E-B8CF-29869BDEAE6A}" dt="2026-04-06T22:03:43.180" v="17" actId="1076"/>
          <ac:spMkLst>
            <pc:docMk/>
            <pc:sldMk cId="1521669250" sldId="272"/>
            <ac:spMk id="36" creationId="{66003F57-67FC-2BF6-EADB-FE04F633FE32}"/>
          </ac:spMkLst>
        </pc:spChg>
        <pc:spChg chg="add mod">
          <ac:chgData name="Johal, Jasraj" userId="1716821d-5b49-48de-8743-a85d03d658c3" providerId="ADAL" clId="{A66FDA52-2998-4E4E-B8CF-29869BDEAE6A}" dt="2026-04-06T22:03:43.180" v="17" actId="1076"/>
          <ac:spMkLst>
            <pc:docMk/>
            <pc:sldMk cId="1521669250" sldId="272"/>
            <ac:spMk id="37" creationId="{4110185F-9369-8804-213C-688937ACDECD}"/>
          </ac:spMkLst>
        </pc:spChg>
        <pc:spChg chg="add mod">
          <ac:chgData name="Johal, Jasraj" userId="1716821d-5b49-48de-8743-a85d03d658c3" providerId="ADAL" clId="{A66FDA52-2998-4E4E-B8CF-29869BDEAE6A}" dt="2026-04-06T22:03:43.180" v="17" actId="1076"/>
          <ac:spMkLst>
            <pc:docMk/>
            <pc:sldMk cId="1521669250" sldId="272"/>
            <ac:spMk id="38" creationId="{2D4AE670-A93B-C2F4-0B13-06284EEF7117}"/>
          </ac:spMkLst>
        </pc:spChg>
        <pc:spChg chg="add mod">
          <ac:chgData name="Johal, Jasraj" userId="1716821d-5b49-48de-8743-a85d03d658c3" providerId="ADAL" clId="{A66FDA52-2998-4E4E-B8CF-29869BDEAE6A}" dt="2026-04-06T22:03:43.180" v="17" actId="1076"/>
          <ac:spMkLst>
            <pc:docMk/>
            <pc:sldMk cId="1521669250" sldId="272"/>
            <ac:spMk id="39" creationId="{638085EF-AA73-7D13-5720-E929F3E7E88C}"/>
          </ac:spMkLst>
        </pc:spChg>
        <pc:spChg chg="add mod">
          <ac:chgData name="Johal, Jasraj" userId="1716821d-5b49-48de-8743-a85d03d658c3" providerId="ADAL" clId="{A66FDA52-2998-4E4E-B8CF-29869BDEAE6A}" dt="2026-04-06T22:03:43.180" v="17" actId="1076"/>
          <ac:spMkLst>
            <pc:docMk/>
            <pc:sldMk cId="1521669250" sldId="272"/>
            <ac:spMk id="40" creationId="{7011DB3C-3EFA-42B9-F80D-C580E2200AAB}"/>
          </ac:spMkLst>
        </pc:spChg>
        <pc:spChg chg="add mod">
          <ac:chgData name="Johal, Jasraj" userId="1716821d-5b49-48de-8743-a85d03d658c3" providerId="ADAL" clId="{A66FDA52-2998-4E4E-B8CF-29869BDEAE6A}" dt="2026-04-06T22:03:43.180" v="17" actId="1076"/>
          <ac:spMkLst>
            <pc:docMk/>
            <pc:sldMk cId="1521669250" sldId="272"/>
            <ac:spMk id="41" creationId="{6DD9ACB9-6B3A-8B4A-42B2-43CB9B34B2B7}"/>
          </ac:spMkLst>
        </pc:spChg>
        <pc:spChg chg="add mod">
          <ac:chgData name="Johal, Jasraj" userId="1716821d-5b49-48de-8743-a85d03d658c3" providerId="ADAL" clId="{A66FDA52-2998-4E4E-B8CF-29869BDEAE6A}" dt="2026-04-06T22:03:47.941" v="19" actId="1076"/>
          <ac:spMkLst>
            <pc:docMk/>
            <pc:sldMk cId="1521669250" sldId="272"/>
            <ac:spMk id="42" creationId="{58178924-9F61-B5B8-7999-A1F44550A7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now I want to walk you through how we used The Innovator's Method to develop SaltSmart. The idea behind this method is simple: instead of building a full product and hoping it works, you identify your biggest assumptions, build just enough to test them, learn from real feedback, and iterate. We followed this cycle twice. Each time, we focused on one risky assumption, built the minimum needed to test it, and let the results tell us what to change. Let me take you through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starting insight was that road crews in Hamilton are over-salting, and they know it, but they have no way to know where they can safely cut back. When we framed this as a Job To Be Done, it came down to this: when a winter storm is coming, a road supervisor needs to decide how much salt to deploy and where, so roads stay safe without wasting money or polluting nearby waterways. The key tension we found is that crews are judged on safety, meaning no accidents, not on environmental impact. So any tool we build has to make the safe choice and the sustainable choice the same thing. That became our design constraint.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building anything, we listed the assumptions that had to be true for SaltSmart to work. First, that municipalities would actually trust a data-driven recommendation over years of experience and gut instinct. Second, that publicly available weather data is detailed enough for street-level predictions. Third, that road crews would change their behavior if given better information. And fourth, that an A-to-F score would motivate action better than raw data. We ranked assumption one, the trust question, as our biggest risk. If people do not trust the system, the rest does not matter. So that is what we tested first.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our first prototype, we kept it simple: a paper mockup of the SaltSmart dashboard. It showed a map of Hamilton with streets color-coded by salt need, a weather panel, and the A-to-F Salt Impact Score for each zone. We showed this to peers acting as municipal decision-makers and asked them to walk through a storm scenario. Our question was: can they understand this without us explaining it, and would they say it would change their decisions? We watched for confusion points, whether they trusted the score, and whether the map made sense. The results from this test shaped everything we did next, which my teammate will walk you through.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F4BD9-DD59-301A-7CE9-D9B788CE6DD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2C157E-D54E-8543-3960-CE6DF637989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9C4A46A-5D4B-D7E4-E384-D2035A65B58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CD59BE9-5AB4-0765-F9E1-DC1693254F0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91D37B6-EF3C-EFAF-E8AF-41B363D8CBF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now I want to walk you through how we used The Innovator's Method to develop SaltSmart. The idea behind this method is simple: instead of building a full product and hoping it works, you identify your biggest assumptions, build just enough to test them, learn from real feedback, and iterate. We followed this cycle twice. Each time, we focused on one risky assumption, built the minimum needed to test it, and let the results tell us what to change. Let me take you through it.</a:t>
            </a:r>
          </a:p>
        </p:txBody>
      </p:sp>
      <p:sp>
        <p:nvSpPr>
          <p:cNvPr id="6" name="Footer Placeholder 5">
            <a:extLst>
              <a:ext uri="{FF2B5EF4-FFF2-40B4-BE49-F238E27FC236}">
                <a16:creationId xmlns:a16="http://schemas.microsoft.com/office/drawing/2014/main" id="{19DB6CB6-DCEE-85CA-47DE-5990EF82005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7B275D0-C7E0-4F5B-17AF-8F73C7197F4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0245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svg"/><Relationship Id="rId3" Type="http://schemas.openxmlformats.org/officeDocument/2006/relationships/image" Target="../media/image29.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2.svg"/><Relationship Id="rId5" Type="http://schemas.openxmlformats.org/officeDocument/2006/relationships/image" Target="../media/image13.svg"/><Relationship Id="rId6" Type="http://schemas.openxmlformats.org/officeDocument/2006/relationships/image" Target="../media/image14.png"/><Relationship Id="rId7"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3.svg"/><Relationship Id="rId5"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svg"/><Relationship Id="rId3" Type="http://schemas.openxmlformats.org/officeDocument/2006/relationships/image" Target="../media/image25.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12697" y="-12697"/>
            <a:ext cx="18313403" cy="2037083"/>
            <a:chOff x="0" y="0"/>
            <a:chExt cx="24417871" cy="2716111"/>
          </a:xfrm>
        </p:grpSpPr>
        <p:sp>
          <p:nvSpPr>
            <p:cNvPr id="3" name="Freeform 3"/>
            <p:cNvSpPr/>
            <p:nvPr/>
          </p:nvSpPr>
          <p:spPr>
            <a:xfrm>
              <a:off x="16891" y="16891"/>
              <a:ext cx="24383999" cy="2682240"/>
            </a:xfrm>
            <a:custGeom>
              <a:avLst/>
              <a:gdLst/>
              <a:ahLst/>
              <a:cxnLst/>
              <a:rect l="l" t="t" r="r" b="b"/>
              <a:pathLst>
                <a:path w="24383999" h="2682240">
                  <a:moveTo>
                    <a:pt x="0" y="0"/>
                  </a:moveTo>
                  <a:lnTo>
                    <a:pt x="24383999" y="0"/>
                  </a:lnTo>
                  <a:lnTo>
                    <a:pt x="24383999" y="2682240"/>
                  </a:lnTo>
                  <a:lnTo>
                    <a:pt x="0" y="2682240"/>
                  </a:lnTo>
                  <a:close/>
                </a:path>
              </a:pathLst>
            </a:custGeom>
            <a:solidFill>
              <a:srgbClr val="0D2B45"/>
            </a:solidFill>
          </p:spPr>
          <p:txBody>
            <a:bodyPr/>
            <a:lstStyle/>
            <a:p>
              <a:endParaRPr lang="en-US"/>
            </a:p>
          </p:txBody>
        </p:sp>
        <p:sp>
          <p:nvSpPr>
            <p:cNvPr id="4" name="Freeform 4"/>
            <p:cNvSpPr/>
            <p:nvPr/>
          </p:nvSpPr>
          <p:spPr>
            <a:xfrm>
              <a:off x="0" y="0"/>
              <a:ext cx="24417782" cy="2716022"/>
            </a:xfrm>
            <a:custGeom>
              <a:avLst/>
              <a:gdLst/>
              <a:ahLst/>
              <a:cxnLst/>
              <a:rect l="l" t="t" r="r" b="b"/>
              <a:pathLst>
                <a:path w="24417782" h="2716022">
                  <a:moveTo>
                    <a:pt x="16891" y="0"/>
                  </a:moveTo>
                  <a:lnTo>
                    <a:pt x="24400890" y="0"/>
                  </a:lnTo>
                  <a:cubicBezTo>
                    <a:pt x="24410290" y="0"/>
                    <a:pt x="24417782" y="7620"/>
                    <a:pt x="24417782" y="16891"/>
                  </a:cubicBezTo>
                  <a:lnTo>
                    <a:pt x="24417782" y="2699131"/>
                  </a:lnTo>
                  <a:cubicBezTo>
                    <a:pt x="24417782" y="2708529"/>
                    <a:pt x="24410163" y="2716022"/>
                    <a:pt x="24400890" y="2716022"/>
                  </a:cubicBezTo>
                  <a:lnTo>
                    <a:pt x="16891" y="2716022"/>
                  </a:lnTo>
                  <a:cubicBezTo>
                    <a:pt x="7493" y="2716022"/>
                    <a:pt x="0" y="2708402"/>
                    <a:pt x="0" y="2699131"/>
                  </a:cubicBezTo>
                  <a:lnTo>
                    <a:pt x="0" y="16891"/>
                  </a:lnTo>
                  <a:cubicBezTo>
                    <a:pt x="0" y="7620"/>
                    <a:pt x="7620" y="0"/>
                    <a:pt x="16891" y="0"/>
                  </a:cubicBezTo>
                  <a:moveTo>
                    <a:pt x="16891" y="33909"/>
                  </a:moveTo>
                  <a:lnTo>
                    <a:pt x="16891" y="16891"/>
                  </a:lnTo>
                  <a:lnTo>
                    <a:pt x="33909" y="16891"/>
                  </a:lnTo>
                  <a:lnTo>
                    <a:pt x="33909" y="2699131"/>
                  </a:lnTo>
                  <a:lnTo>
                    <a:pt x="16891" y="2699131"/>
                  </a:lnTo>
                  <a:lnTo>
                    <a:pt x="16891" y="2682240"/>
                  </a:lnTo>
                  <a:lnTo>
                    <a:pt x="24400890" y="2682240"/>
                  </a:lnTo>
                  <a:lnTo>
                    <a:pt x="24400890" y="2699131"/>
                  </a:lnTo>
                  <a:lnTo>
                    <a:pt x="24384000" y="2699131"/>
                  </a:lnTo>
                  <a:lnTo>
                    <a:pt x="24384000" y="16891"/>
                  </a:lnTo>
                  <a:lnTo>
                    <a:pt x="24400890" y="16891"/>
                  </a:lnTo>
                  <a:lnTo>
                    <a:pt x="24400890" y="33909"/>
                  </a:lnTo>
                  <a:lnTo>
                    <a:pt x="16891" y="33909"/>
                  </a:lnTo>
                  <a:close/>
                </a:path>
              </a:pathLst>
            </a:custGeom>
            <a:solidFill>
              <a:srgbClr val="0D2B45"/>
            </a:solidFill>
          </p:spPr>
          <p:txBody>
            <a:bodyPr/>
            <a:lstStyle/>
            <a:p>
              <a:endParaRPr lang="en-US"/>
            </a:p>
          </p:txBody>
        </p:sp>
      </p:grpSp>
      <p:grpSp>
        <p:nvGrpSpPr>
          <p:cNvPr id="5" name="Group 5"/>
          <p:cNvGrpSpPr/>
          <p:nvPr/>
        </p:nvGrpSpPr>
        <p:grpSpPr>
          <a:xfrm>
            <a:off x="-12697" y="-12697"/>
            <a:ext cx="1031243" cy="720347"/>
            <a:chOff x="0" y="0"/>
            <a:chExt cx="1374991" cy="960463"/>
          </a:xfrm>
        </p:grpSpPr>
        <p:sp>
          <p:nvSpPr>
            <p:cNvPr id="6" name="Freeform 6"/>
            <p:cNvSpPr/>
            <p:nvPr/>
          </p:nvSpPr>
          <p:spPr>
            <a:xfrm>
              <a:off x="16891" y="16891"/>
              <a:ext cx="1341120" cy="926592"/>
            </a:xfrm>
            <a:custGeom>
              <a:avLst/>
              <a:gdLst/>
              <a:ahLst/>
              <a:cxnLst/>
              <a:rect l="l" t="t" r="r" b="b"/>
              <a:pathLst>
                <a:path w="1341120" h="926592">
                  <a:moveTo>
                    <a:pt x="0" y="0"/>
                  </a:moveTo>
                  <a:lnTo>
                    <a:pt x="1341120" y="0"/>
                  </a:lnTo>
                  <a:lnTo>
                    <a:pt x="1341120" y="926592"/>
                  </a:lnTo>
                  <a:lnTo>
                    <a:pt x="0" y="926592"/>
                  </a:lnTo>
                  <a:close/>
                </a:path>
              </a:pathLst>
            </a:custGeom>
            <a:solidFill>
              <a:srgbClr val="E8A020"/>
            </a:solidFill>
          </p:spPr>
          <p:txBody>
            <a:bodyPr/>
            <a:lstStyle/>
            <a:p>
              <a:endParaRPr lang="en-US"/>
            </a:p>
          </p:txBody>
        </p:sp>
        <p:sp>
          <p:nvSpPr>
            <p:cNvPr id="7" name="Freeform 7"/>
            <p:cNvSpPr/>
            <p:nvPr/>
          </p:nvSpPr>
          <p:spPr>
            <a:xfrm>
              <a:off x="0" y="0"/>
              <a:ext cx="1374902" cy="960376"/>
            </a:xfrm>
            <a:custGeom>
              <a:avLst/>
              <a:gdLst/>
              <a:ahLst/>
              <a:cxnLst/>
              <a:rect l="l" t="t" r="r" b="b"/>
              <a:pathLst>
                <a:path w="1374902" h="960376">
                  <a:moveTo>
                    <a:pt x="16891" y="0"/>
                  </a:moveTo>
                  <a:lnTo>
                    <a:pt x="1358011" y="0"/>
                  </a:lnTo>
                  <a:cubicBezTo>
                    <a:pt x="1367409" y="0"/>
                    <a:pt x="1374902" y="7620"/>
                    <a:pt x="1374902" y="16891"/>
                  </a:cubicBezTo>
                  <a:lnTo>
                    <a:pt x="1374902" y="943483"/>
                  </a:lnTo>
                  <a:cubicBezTo>
                    <a:pt x="1374902" y="952881"/>
                    <a:pt x="1367282" y="960374"/>
                    <a:pt x="1358011" y="960374"/>
                  </a:cubicBezTo>
                  <a:lnTo>
                    <a:pt x="16891" y="960374"/>
                  </a:lnTo>
                  <a:cubicBezTo>
                    <a:pt x="7620" y="960501"/>
                    <a:pt x="0" y="952881"/>
                    <a:pt x="0" y="943483"/>
                  </a:cubicBezTo>
                  <a:lnTo>
                    <a:pt x="0" y="16891"/>
                  </a:lnTo>
                  <a:cubicBezTo>
                    <a:pt x="0" y="7620"/>
                    <a:pt x="7620" y="0"/>
                    <a:pt x="16891" y="0"/>
                  </a:cubicBezTo>
                  <a:moveTo>
                    <a:pt x="16891" y="33909"/>
                  </a:moveTo>
                  <a:lnTo>
                    <a:pt x="16891" y="16891"/>
                  </a:lnTo>
                  <a:lnTo>
                    <a:pt x="33909" y="16891"/>
                  </a:lnTo>
                  <a:lnTo>
                    <a:pt x="33909" y="943483"/>
                  </a:lnTo>
                  <a:lnTo>
                    <a:pt x="16891" y="943483"/>
                  </a:lnTo>
                  <a:lnTo>
                    <a:pt x="16891" y="926592"/>
                  </a:lnTo>
                  <a:lnTo>
                    <a:pt x="1358011" y="926592"/>
                  </a:lnTo>
                  <a:lnTo>
                    <a:pt x="1358011" y="943483"/>
                  </a:lnTo>
                  <a:lnTo>
                    <a:pt x="1341120" y="943483"/>
                  </a:lnTo>
                  <a:lnTo>
                    <a:pt x="1341120" y="16891"/>
                  </a:lnTo>
                  <a:lnTo>
                    <a:pt x="1358011" y="16891"/>
                  </a:lnTo>
                  <a:lnTo>
                    <a:pt x="1358011" y="33909"/>
                  </a:lnTo>
                  <a:lnTo>
                    <a:pt x="16891" y="33909"/>
                  </a:lnTo>
                  <a:close/>
                </a:path>
              </a:pathLst>
            </a:custGeom>
            <a:solidFill>
              <a:srgbClr val="E8A020"/>
            </a:solidFill>
          </p:spPr>
          <p:txBody>
            <a:bodyPr/>
            <a:lstStyle/>
            <a:p>
              <a:endParaRPr lang="en-US"/>
            </a:p>
          </p:txBody>
        </p:sp>
      </p:grpSp>
      <p:grpSp>
        <p:nvGrpSpPr>
          <p:cNvPr id="8" name="Group 8"/>
          <p:cNvGrpSpPr/>
          <p:nvPr/>
        </p:nvGrpSpPr>
        <p:grpSpPr>
          <a:xfrm>
            <a:off x="0" y="0"/>
            <a:ext cx="1005840" cy="694944"/>
            <a:chOff x="0" y="0"/>
            <a:chExt cx="1341120" cy="926592"/>
          </a:xfrm>
        </p:grpSpPr>
        <p:sp>
          <p:nvSpPr>
            <p:cNvPr id="9" name="Freeform 9"/>
            <p:cNvSpPr/>
            <p:nvPr/>
          </p:nvSpPr>
          <p:spPr>
            <a:xfrm>
              <a:off x="0" y="0"/>
              <a:ext cx="1341120" cy="926592"/>
            </a:xfrm>
            <a:custGeom>
              <a:avLst/>
              <a:gdLst/>
              <a:ahLst/>
              <a:cxnLst/>
              <a:rect l="l" t="t" r="r" b="b"/>
              <a:pathLst>
                <a:path w="1341120" h="926592">
                  <a:moveTo>
                    <a:pt x="0" y="0"/>
                  </a:moveTo>
                  <a:lnTo>
                    <a:pt x="1341120" y="0"/>
                  </a:lnTo>
                  <a:lnTo>
                    <a:pt x="1341120" y="926592"/>
                  </a:lnTo>
                  <a:lnTo>
                    <a:pt x="0" y="926592"/>
                  </a:lnTo>
                  <a:close/>
                </a:path>
              </a:pathLst>
            </a:custGeom>
            <a:blipFill>
              <a:blip r:embed="rId2">
                <a:alphaModFix amt="0"/>
              </a:blip>
              <a:stretch>
                <a:fillRect l="-38646" r="-38646"/>
              </a:stretch>
            </a:blipFill>
          </p:spPr>
          <p:txBody>
            <a:bodyPr/>
            <a:lstStyle/>
            <a:p>
              <a:endParaRPr lang="en-US"/>
            </a:p>
          </p:txBody>
        </p:sp>
        <p:sp>
          <p:nvSpPr>
            <p:cNvPr id="10" name="TextBox 10"/>
            <p:cNvSpPr txBox="1"/>
            <p:nvPr/>
          </p:nvSpPr>
          <p:spPr>
            <a:xfrm>
              <a:off x="0" y="-57150"/>
              <a:ext cx="1341120" cy="983742"/>
            </a:xfrm>
            <a:prstGeom prst="rect">
              <a:avLst/>
            </a:prstGeom>
          </p:spPr>
          <p:txBody>
            <a:bodyPr lIns="0" tIns="0" rIns="0" bIns="0" rtlCol="0" anchor="ctr"/>
            <a:lstStyle/>
            <a:p>
              <a:pPr algn="ctr">
                <a:lnSpc>
                  <a:spcPts val="3120"/>
                </a:lnSpc>
              </a:pPr>
              <a:r>
                <a:rPr lang="en-US" sz="2600" b="1">
                  <a:solidFill>
                    <a:srgbClr val="FFFFFF"/>
                  </a:solidFill>
                  <a:latin typeface="Calibri (MS) Bold"/>
                  <a:ea typeface="Calibri (MS) Bold"/>
                  <a:cs typeface="Calibri (MS) Bold"/>
                  <a:sym typeface="Calibri (MS) Bold"/>
                </a:rPr>
                <a:t>06</a:t>
              </a:r>
            </a:p>
          </p:txBody>
        </p:sp>
      </p:grpSp>
      <p:grpSp>
        <p:nvGrpSpPr>
          <p:cNvPr id="11" name="Group 11"/>
          <p:cNvGrpSpPr/>
          <p:nvPr/>
        </p:nvGrpSpPr>
        <p:grpSpPr>
          <a:xfrm>
            <a:off x="1280160" y="274320"/>
            <a:ext cx="15544800" cy="1371600"/>
            <a:chOff x="0" y="0"/>
            <a:chExt cx="20726400" cy="1828800"/>
          </a:xfrm>
        </p:grpSpPr>
        <p:sp>
          <p:nvSpPr>
            <p:cNvPr id="12" name="Freeform 12"/>
            <p:cNvSpPr/>
            <p:nvPr/>
          </p:nvSpPr>
          <p:spPr>
            <a:xfrm>
              <a:off x="0" y="0"/>
              <a:ext cx="20726400" cy="1828800"/>
            </a:xfrm>
            <a:custGeom>
              <a:avLst/>
              <a:gdLst/>
              <a:ahLst/>
              <a:cxnLst/>
              <a:rect l="l" t="t" r="r" b="b"/>
              <a:pathLst>
                <a:path w="20726400" h="1828800">
                  <a:moveTo>
                    <a:pt x="0" y="0"/>
                  </a:moveTo>
                  <a:lnTo>
                    <a:pt x="20726400" y="0"/>
                  </a:lnTo>
                  <a:lnTo>
                    <a:pt x="20726400" y="1828800"/>
                  </a:lnTo>
                  <a:lnTo>
                    <a:pt x="0" y="1828800"/>
                  </a:lnTo>
                  <a:close/>
                </a:path>
              </a:pathLst>
            </a:custGeom>
            <a:blipFill>
              <a:blip r:embed="rId2">
                <a:alphaModFix amt="0"/>
              </a:blip>
              <a:stretch>
                <a:fillRect t="-170830" b="-170830"/>
              </a:stretch>
            </a:blipFill>
          </p:spPr>
          <p:txBody>
            <a:bodyPr/>
            <a:lstStyle/>
            <a:p>
              <a:endParaRPr lang="en-US"/>
            </a:p>
          </p:txBody>
        </p:sp>
        <p:sp>
          <p:nvSpPr>
            <p:cNvPr id="13" name="TextBox 13"/>
            <p:cNvSpPr txBox="1"/>
            <p:nvPr/>
          </p:nvSpPr>
          <p:spPr>
            <a:xfrm>
              <a:off x="0" y="-114300"/>
              <a:ext cx="20726400" cy="1943100"/>
            </a:xfrm>
            <a:prstGeom prst="rect">
              <a:avLst/>
            </a:prstGeom>
          </p:spPr>
          <p:txBody>
            <a:bodyPr lIns="0" tIns="0" rIns="0" bIns="0" rtlCol="0" anchor="ctr"/>
            <a:lstStyle/>
            <a:p>
              <a:pPr algn="l">
                <a:lnSpc>
                  <a:spcPts val="6719"/>
                </a:lnSpc>
              </a:pPr>
              <a:r>
                <a:rPr lang="en-US" sz="5599" b="1">
                  <a:solidFill>
                    <a:srgbClr val="FFFFFF"/>
                  </a:solidFill>
                  <a:latin typeface="Calibri (MS) Bold"/>
                  <a:ea typeface="Calibri (MS) Bold"/>
                  <a:cs typeface="Calibri (MS) Bold"/>
                  <a:sym typeface="Calibri (MS) Bold"/>
                </a:rPr>
                <a:t>Climate Hazard Identification</a:t>
              </a:r>
            </a:p>
          </p:txBody>
        </p:sp>
      </p:grpSp>
      <p:grpSp>
        <p:nvGrpSpPr>
          <p:cNvPr id="14" name="Group 14"/>
          <p:cNvGrpSpPr/>
          <p:nvPr/>
        </p:nvGrpSpPr>
        <p:grpSpPr>
          <a:xfrm>
            <a:off x="627383" y="2364743"/>
            <a:ext cx="8255003" cy="3408683"/>
            <a:chOff x="0" y="0"/>
            <a:chExt cx="11006671" cy="4544911"/>
          </a:xfrm>
        </p:grpSpPr>
        <p:sp>
          <p:nvSpPr>
            <p:cNvPr id="15" name="Freeform 15"/>
            <p:cNvSpPr/>
            <p:nvPr/>
          </p:nvSpPr>
          <p:spPr>
            <a:xfrm>
              <a:off x="16891" y="16891"/>
              <a:ext cx="10972800" cy="4511040"/>
            </a:xfrm>
            <a:custGeom>
              <a:avLst/>
              <a:gdLst/>
              <a:ahLst/>
              <a:cxnLst/>
              <a:rect l="l" t="t" r="r" b="b"/>
              <a:pathLst>
                <a:path w="10972800" h="4511040">
                  <a:moveTo>
                    <a:pt x="0" y="0"/>
                  </a:moveTo>
                  <a:lnTo>
                    <a:pt x="10972800" y="0"/>
                  </a:lnTo>
                  <a:lnTo>
                    <a:pt x="10972800" y="4511040"/>
                  </a:lnTo>
                  <a:lnTo>
                    <a:pt x="0" y="4511040"/>
                  </a:lnTo>
                  <a:close/>
                </a:path>
              </a:pathLst>
            </a:custGeom>
            <a:solidFill>
              <a:srgbClr val="112233"/>
            </a:solidFill>
          </p:spPr>
          <p:txBody>
            <a:bodyPr/>
            <a:lstStyle/>
            <a:p>
              <a:endParaRPr lang="en-US"/>
            </a:p>
          </p:txBody>
        </p:sp>
        <p:sp>
          <p:nvSpPr>
            <p:cNvPr id="16" name="Freeform 16"/>
            <p:cNvSpPr/>
            <p:nvPr/>
          </p:nvSpPr>
          <p:spPr>
            <a:xfrm>
              <a:off x="0" y="0"/>
              <a:ext cx="11006582" cy="4544822"/>
            </a:xfrm>
            <a:custGeom>
              <a:avLst/>
              <a:gdLst/>
              <a:ahLst/>
              <a:cxnLst/>
              <a:rect l="l" t="t" r="r" b="b"/>
              <a:pathLst>
                <a:path w="11006582" h="4544822">
                  <a:moveTo>
                    <a:pt x="16891" y="0"/>
                  </a:moveTo>
                  <a:lnTo>
                    <a:pt x="10989691" y="0"/>
                  </a:lnTo>
                  <a:cubicBezTo>
                    <a:pt x="10999089" y="0"/>
                    <a:pt x="11006582" y="7620"/>
                    <a:pt x="11006582" y="16891"/>
                  </a:cubicBezTo>
                  <a:lnTo>
                    <a:pt x="11006582" y="4527931"/>
                  </a:lnTo>
                  <a:cubicBezTo>
                    <a:pt x="11006582" y="4537329"/>
                    <a:pt x="10998962" y="4544822"/>
                    <a:pt x="10989691" y="4544822"/>
                  </a:cubicBezTo>
                  <a:lnTo>
                    <a:pt x="16891" y="4544822"/>
                  </a:lnTo>
                  <a:cubicBezTo>
                    <a:pt x="7493" y="4544822"/>
                    <a:pt x="0" y="4537202"/>
                    <a:pt x="0" y="4527931"/>
                  </a:cubicBezTo>
                  <a:lnTo>
                    <a:pt x="0" y="16891"/>
                  </a:lnTo>
                  <a:cubicBezTo>
                    <a:pt x="0" y="7620"/>
                    <a:pt x="7620" y="0"/>
                    <a:pt x="16891" y="0"/>
                  </a:cubicBezTo>
                  <a:moveTo>
                    <a:pt x="16891" y="33909"/>
                  </a:moveTo>
                  <a:lnTo>
                    <a:pt x="16891" y="16891"/>
                  </a:lnTo>
                  <a:lnTo>
                    <a:pt x="33909" y="16891"/>
                  </a:lnTo>
                  <a:lnTo>
                    <a:pt x="33909" y="4527931"/>
                  </a:lnTo>
                  <a:lnTo>
                    <a:pt x="16891" y="4527931"/>
                  </a:lnTo>
                  <a:lnTo>
                    <a:pt x="16891" y="4511040"/>
                  </a:lnTo>
                  <a:lnTo>
                    <a:pt x="10989691" y="4511040"/>
                  </a:lnTo>
                  <a:lnTo>
                    <a:pt x="10989691" y="4527931"/>
                  </a:lnTo>
                  <a:lnTo>
                    <a:pt x="10972800" y="4527931"/>
                  </a:lnTo>
                  <a:lnTo>
                    <a:pt x="10972800" y="16891"/>
                  </a:lnTo>
                  <a:lnTo>
                    <a:pt x="10989691" y="16891"/>
                  </a:lnTo>
                  <a:lnTo>
                    <a:pt x="10989691" y="33909"/>
                  </a:lnTo>
                  <a:lnTo>
                    <a:pt x="16891" y="33909"/>
                  </a:lnTo>
                  <a:close/>
                </a:path>
              </a:pathLst>
            </a:custGeom>
            <a:solidFill>
              <a:srgbClr val="0D7C8C">
                <a:alpha val="15686"/>
              </a:srgbClr>
            </a:solidFill>
          </p:spPr>
          <p:txBody>
            <a:bodyPr/>
            <a:lstStyle/>
            <a:p>
              <a:endParaRPr lang="en-US"/>
            </a:p>
          </p:txBody>
        </p:sp>
      </p:grpSp>
      <p:grpSp>
        <p:nvGrpSpPr>
          <p:cNvPr id="17" name="Group 17"/>
          <p:cNvGrpSpPr/>
          <p:nvPr/>
        </p:nvGrpSpPr>
        <p:grpSpPr>
          <a:xfrm>
            <a:off x="627383" y="2364743"/>
            <a:ext cx="8255003" cy="153419"/>
            <a:chOff x="0" y="0"/>
            <a:chExt cx="11006671" cy="204559"/>
          </a:xfrm>
        </p:grpSpPr>
        <p:sp>
          <p:nvSpPr>
            <p:cNvPr id="18" name="Freeform 18"/>
            <p:cNvSpPr/>
            <p:nvPr/>
          </p:nvSpPr>
          <p:spPr>
            <a:xfrm>
              <a:off x="16891" y="16891"/>
              <a:ext cx="10972800" cy="170688"/>
            </a:xfrm>
            <a:custGeom>
              <a:avLst/>
              <a:gdLst/>
              <a:ahLst/>
              <a:cxnLst/>
              <a:rect l="l" t="t" r="r" b="b"/>
              <a:pathLst>
                <a:path w="10972800" h="170688">
                  <a:moveTo>
                    <a:pt x="0" y="0"/>
                  </a:moveTo>
                  <a:lnTo>
                    <a:pt x="10972800" y="0"/>
                  </a:lnTo>
                  <a:lnTo>
                    <a:pt x="10972800" y="170688"/>
                  </a:lnTo>
                  <a:lnTo>
                    <a:pt x="0" y="170688"/>
                  </a:lnTo>
                  <a:close/>
                </a:path>
              </a:pathLst>
            </a:custGeom>
            <a:solidFill>
              <a:srgbClr val="00C2CC"/>
            </a:solidFill>
          </p:spPr>
          <p:txBody>
            <a:bodyPr/>
            <a:lstStyle/>
            <a:p>
              <a:endParaRPr lang="en-US"/>
            </a:p>
          </p:txBody>
        </p:sp>
        <p:sp>
          <p:nvSpPr>
            <p:cNvPr id="19" name="Freeform 19"/>
            <p:cNvSpPr/>
            <p:nvPr/>
          </p:nvSpPr>
          <p:spPr>
            <a:xfrm>
              <a:off x="0" y="0"/>
              <a:ext cx="11006582" cy="204472"/>
            </a:xfrm>
            <a:custGeom>
              <a:avLst/>
              <a:gdLst/>
              <a:ahLst/>
              <a:cxnLst/>
              <a:rect l="l" t="t" r="r" b="b"/>
              <a:pathLst>
                <a:path w="11006582" h="204472">
                  <a:moveTo>
                    <a:pt x="16891" y="0"/>
                  </a:moveTo>
                  <a:lnTo>
                    <a:pt x="10989691" y="0"/>
                  </a:lnTo>
                  <a:cubicBezTo>
                    <a:pt x="10999089" y="0"/>
                    <a:pt x="11006582" y="7620"/>
                    <a:pt x="11006582" y="16891"/>
                  </a:cubicBezTo>
                  <a:lnTo>
                    <a:pt x="11006582" y="187579"/>
                  </a:lnTo>
                  <a:cubicBezTo>
                    <a:pt x="11006582" y="196977"/>
                    <a:pt x="10998962" y="204470"/>
                    <a:pt x="10989691" y="204470"/>
                  </a:cubicBezTo>
                  <a:lnTo>
                    <a:pt x="16891" y="204470"/>
                  </a:lnTo>
                  <a:cubicBezTo>
                    <a:pt x="7620" y="204597"/>
                    <a:pt x="0" y="196977"/>
                    <a:pt x="0" y="187579"/>
                  </a:cubicBezTo>
                  <a:lnTo>
                    <a:pt x="0" y="16891"/>
                  </a:lnTo>
                  <a:cubicBezTo>
                    <a:pt x="0" y="7620"/>
                    <a:pt x="7620" y="0"/>
                    <a:pt x="16891" y="0"/>
                  </a:cubicBezTo>
                  <a:moveTo>
                    <a:pt x="16891" y="33909"/>
                  </a:moveTo>
                  <a:lnTo>
                    <a:pt x="16891" y="16891"/>
                  </a:lnTo>
                  <a:lnTo>
                    <a:pt x="33909" y="16891"/>
                  </a:lnTo>
                  <a:lnTo>
                    <a:pt x="33909" y="187579"/>
                  </a:lnTo>
                  <a:lnTo>
                    <a:pt x="16891" y="187579"/>
                  </a:lnTo>
                  <a:lnTo>
                    <a:pt x="16891" y="170688"/>
                  </a:lnTo>
                  <a:lnTo>
                    <a:pt x="10989691" y="170688"/>
                  </a:lnTo>
                  <a:lnTo>
                    <a:pt x="10989691" y="187579"/>
                  </a:lnTo>
                  <a:lnTo>
                    <a:pt x="10972800" y="187579"/>
                  </a:lnTo>
                  <a:lnTo>
                    <a:pt x="10972800" y="16891"/>
                  </a:lnTo>
                  <a:lnTo>
                    <a:pt x="10989691" y="16891"/>
                  </a:lnTo>
                  <a:lnTo>
                    <a:pt x="10989691" y="33909"/>
                  </a:lnTo>
                  <a:lnTo>
                    <a:pt x="16891" y="33909"/>
                  </a:lnTo>
                  <a:close/>
                </a:path>
              </a:pathLst>
            </a:custGeom>
            <a:solidFill>
              <a:srgbClr val="00C2CC"/>
            </a:solidFill>
          </p:spPr>
          <p:txBody>
            <a:bodyPr/>
            <a:lstStyle/>
            <a:p>
              <a:endParaRPr lang="en-US"/>
            </a:p>
          </p:txBody>
        </p:sp>
      </p:grpSp>
      <p:grpSp>
        <p:nvGrpSpPr>
          <p:cNvPr id="20" name="Group 20"/>
          <p:cNvGrpSpPr/>
          <p:nvPr/>
        </p:nvGrpSpPr>
        <p:grpSpPr>
          <a:xfrm>
            <a:off x="969264" y="2743200"/>
            <a:ext cx="768096" cy="768096"/>
            <a:chOff x="0" y="0"/>
            <a:chExt cx="1024128" cy="1024128"/>
          </a:xfrm>
        </p:grpSpPr>
        <p:sp>
          <p:nvSpPr>
            <p:cNvPr id="21" name="Freeform 21" descr="preencoded.png"/>
            <p:cNvSpPr/>
            <p:nvPr/>
          </p:nvSpPr>
          <p:spPr>
            <a:xfrm>
              <a:off x="0" y="0"/>
              <a:ext cx="1024128" cy="1024128"/>
            </a:xfrm>
            <a:custGeom>
              <a:avLst/>
              <a:gdLst/>
              <a:ahLst/>
              <a:cxnLst/>
              <a:rect l="l" t="t" r="r" b="b"/>
              <a:pathLst>
                <a:path w="1024128" h="1024128">
                  <a:moveTo>
                    <a:pt x="0" y="0"/>
                  </a:moveTo>
                  <a:lnTo>
                    <a:pt x="1024128" y="0"/>
                  </a:lnTo>
                  <a:lnTo>
                    <a:pt x="1024128" y="1024128"/>
                  </a:lnTo>
                  <a:lnTo>
                    <a:pt x="0" y="1024128"/>
                  </a:lnTo>
                  <a:lnTo>
                    <a:pt x="0" y="0"/>
                  </a:lnTo>
                  <a:close/>
                </a:path>
              </a:pathLst>
            </a:custGeom>
            <a:blipFill>
              <a:blip r:embed="rId3"/>
              <a:stretch>
                <a:fillRect/>
              </a:stretch>
            </a:blipFill>
          </p:spPr>
          <p:txBody>
            <a:bodyPr/>
            <a:lstStyle/>
            <a:p>
              <a:endParaRPr lang="en-US"/>
            </a:p>
          </p:txBody>
        </p:sp>
      </p:grpSp>
      <p:grpSp>
        <p:nvGrpSpPr>
          <p:cNvPr id="22" name="Group 22"/>
          <p:cNvGrpSpPr/>
          <p:nvPr/>
        </p:nvGrpSpPr>
        <p:grpSpPr>
          <a:xfrm>
            <a:off x="1956816" y="2633472"/>
            <a:ext cx="6583680" cy="768096"/>
            <a:chOff x="0" y="0"/>
            <a:chExt cx="8778240" cy="1024128"/>
          </a:xfrm>
        </p:grpSpPr>
        <p:sp>
          <p:nvSpPr>
            <p:cNvPr id="23" name="Freeform 23"/>
            <p:cNvSpPr/>
            <p:nvPr/>
          </p:nvSpPr>
          <p:spPr>
            <a:xfrm>
              <a:off x="0" y="0"/>
              <a:ext cx="8778240" cy="1024128"/>
            </a:xfrm>
            <a:custGeom>
              <a:avLst/>
              <a:gdLst/>
              <a:ahLst/>
              <a:cxnLst/>
              <a:rect l="l" t="t" r="r" b="b"/>
              <a:pathLst>
                <a:path w="8778240" h="1024128">
                  <a:moveTo>
                    <a:pt x="0" y="0"/>
                  </a:moveTo>
                  <a:lnTo>
                    <a:pt x="8778240" y="0"/>
                  </a:lnTo>
                  <a:lnTo>
                    <a:pt x="8778240" y="1024128"/>
                  </a:lnTo>
                  <a:lnTo>
                    <a:pt x="0" y="1024128"/>
                  </a:lnTo>
                  <a:close/>
                </a:path>
              </a:pathLst>
            </a:custGeom>
            <a:blipFill>
              <a:blip r:embed="rId2">
                <a:alphaModFix amt="0"/>
              </a:blip>
              <a:stretch>
                <a:fillRect t="-117014" b="-117014"/>
              </a:stretch>
            </a:blipFill>
          </p:spPr>
          <p:txBody>
            <a:bodyPr/>
            <a:lstStyle/>
            <a:p>
              <a:endParaRPr lang="en-US"/>
            </a:p>
          </p:txBody>
        </p:sp>
        <p:sp>
          <p:nvSpPr>
            <p:cNvPr id="24" name="TextBox 24"/>
            <p:cNvSpPr txBox="1"/>
            <p:nvPr/>
          </p:nvSpPr>
          <p:spPr>
            <a:xfrm>
              <a:off x="0" y="-57150"/>
              <a:ext cx="8778240" cy="1081278"/>
            </a:xfrm>
            <a:prstGeom prst="rect">
              <a:avLst/>
            </a:prstGeom>
          </p:spPr>
          <p:txBody>
            <a:bodyPr lIns="0" tIns="0" rIns="0" bIns="0" rtlCol="0" anchor="ctr"/>
            <a:lstStyle/>
            <a:p>
              <a:pPr algn="l">
                <a:lnSpc>
                  <a:spcPts val="3120"/>
                </a:lnSpc>
              </a:pPr>
              <a:r>
                <a:rPr lang="en-US" sz="2600" b="1">
                  <a:solidFill>
                    <a:srgbClr val="FFFFFF"/>
                  </a:solidFill>
                  <a:latin typeface="Calibri (MS) Bold"/>
                  <a:ea typeface="Calibri (MS) Bold"/>
                  <a:cs typeface="Calibri (MS) Bold"/>
                  <a:sym typeface="Calibri (MS) Bold"/>
                </a:rPr>
                <a:t>Freeze Thaw Cycles</a:t>
              </a:r>
            </a:p>
          </p:txBody>
        </p:sp>
      </p:grpSp>
      <p:grpSp>
        <p:nvGrpSpPr>
          <p:cNvPr id="25" name="Group 25"/>
          <p:cNvGrpSpPr/>
          <p:nvPr/>
        </p:nvGrpSpPr>
        <p:grpSpPr>
          <a:xfrm>
            <a:off x="969264" y="3621024"/>
            <a:ext cx="7571232" cy="1316736"/>
            <a:chOff x="0" y="0"/>
            <a:chExt cx="10094976" cy="1755648"/>
          </a:xfrm>
        </p:grpSpPr>
        <p:sp>
          <p:nvSpPr>
            <p:cNvPr id="26" name="Freeform 26"/>
            <p:cNvSpPr/>
            <p:nvPr/>
          </p:nvSpPr>
          <p:spPr>
            <a:xfrm>
              <a:off x="0" y="0"/>
              <a:ext cx="10094976" cy="1755648"/>
            </a:xfrm>
            <a:custGeom>
              <a:avLst/>
              <a:gdLst/>
              <a:ahLst/>
              <a:cxnLst/>
              <a:rect l="l" t="t" r="r" b="b"/>
              <a:pathLst>
                <a:path w="10094976" h="1755648">
                  <a:moveTo>
                    <a:pt x="0" y="0"/>
                  </a:moveTo>
                  <a:lnTo>
                    <a:pt x="10094976" y="0"/>
                  </a:lnTo>
                  <a:lnTo>
                    <a:pt x="10094976" y="1755648"/>
                  </a:lnTo>
                  <a:lnTo>
                    <a:pt x="0" y="1755648"/>
                  </a:lnTo>
                  <a:close/>
                </a:path>
              </a:pathLst>
            </a:custGeom>
            <a:blipFill>
              <a:blip r:embed="rId2">
                <a:alphaModFix amt="0"/>
              </a:blip>
              <a:stretch>
                <a:fillRect t="-62038" b="-62038"/>
              </a:stretch>
            </a:blipFill>
          </p:spPr>
          <p:txBody>
            <a:bodyPr/>
            <a:lstStyle/>
            <a:p>
              <a:endParaRPr lang="en-US"/>
            </a:p>
          </p:txBody>
        </p:sp>
        <p:sp>
          <p:nvSpPr>
            <p:cNvPr id="27" name="TextBox 27"/>
            <p:cNvSpPr txBox="1"/>
            <p:nvPr/>
          </p:nvSpPr>
          <p:spPr>
            <a:xfrm>
              <a:off x="0" y="-38100"/>
              <a:ext cx="10094976" cy="1793748"/>
            </a:xfrm>
            <a:prstGeom prst="rect">
              <a:avLst/>
            </a:prstGeom>
          </p:spPr>
          <p:txBody>
            <a:bodyPr lIns="0" tIns="0" rIns="0" bIns="0" rtlCol="0" anchor="ctr"/>
            <a:lstStyle/>
            <a:p>
              <a:pPr algn="l">
                <a:lnSpc>
                  <a:spcPts val="2400"/>
                </a:lnSpc>
              </a:pPr>
              <a:r>
                <a:rPr lang="en-US" sz="2000" dirty="0">
                  <a:solidFill>
                    <a:srgbClr val="B8D8E8"/>
                  </a:solidFill>
                  <a:latin typeface="Calibri (MS)"/>
                  <a:ea typeface="Calibri (MS)"/>
                  <a:cs typeface="Calibri (MS)"/>
                  <a:sym typeface="Calibri (MS)"/>
                </a:rPr>
                <a:t>Climate change increases unpredictable temperature swings in southern Ontario, with more transitional winter days causing repeated freeze-thaw events on already-treated roads.</a:t>
              </a:r>
            </a:p>
          </p:txBody>
        </p:sp>
      </p:grpSp>
      <p:grpSp>
        <p:nvGrpSpPr>
          <p:cNvPr id="28" name="Group 28"/>
          <p:cNvGrpSpPr/>
          <p:nvPr/>
        </p:nvGrpSpPr>
        <p:grpSpPr>
          <a:xfrm>
            <a:off x="956567" y="5071367"/>
            <a:ext cx="6974843" cy="482603"/>
            <a:chOff x="0" y="0"/>
            <a:chExt cx="9299791" cy="643471"/>
          </a:xfrm>
        </p:grpSpPr>
        <p:sp>
          <p:nvSpPr>
            <p:cNvPr id="29" name="Freeform 29"/>
            <p:cNvSpPr/>
            <p:nvPr/>
          </p:nvSpPr>
          <p:spPr>
            <a:xfrm>
              <a:off x="16891" y="16891"/>
              <a:ext cx="9265920" cy="609600"/>
            </a:xfrm>
            <a:custGeom>
              <a:avLst/>
              <a:gdLst/>
              <a:ahLst/>
              <a:cxnLst/>
              <a:rect l="l" t="t" r="r" b="b"/>
              <a:pathLst>
                <a:path w="9265920" h="609600">
                  <a:moveTo>
                    <a:pt x="0" y="0"/>
                  </a:moveTo>
                  <a:lnTo>
                    <a:pt x="9265920" y="0"/>
                  </a:lnTo>
                  <a:lnTo>
                    <a:pt x="9265920" y="609600"/>
                  </a:lnTo>
                  <a:lnTo>
                    <a:pt x="0" y="609600"/>
                  </a:lnTo>
                  <a:close/>
                </a:path>
              </a:pathLst>
            </a:custGeom>
            <a:solidFill>
              <a:srgbClr val="E8A020">
                <a:alpha val="3922"/>
              </a:srgbClr>
            </a:solidFill>
          </p:spPr>
          <p:txBody>
            <a:bodyPr/>
            <a:lstStyle/>
            <a:p>
              <a:endParaRPr lang="en-US"/>
            </a:p>
          </p:txBody>
        </p:sp>
        <p:sp>
          <p:nvSpPr>
            <p:cNvPr id="30" name="Freeform 30"/>
            <p:cNvSpPr/>
            <p:nvPr/>
          </p:nvSpPr>
          <p:spPr>
            <a:xfrm>
              <a:off x="0" y="0"/>
              <a:ext cx="9299701" cy="643384"/>
            </a:xfrm>
            <a:custGeom>
              <a:avLst/>
              <a:gdLst/>
              <a:ahLst/>
              <a:cxnLst/>
              <a:rect l="l" t="t" r="r" b="b"/>
              <a:pathLst>
                <a:path w="9299701" h="643384">
                  <a:moveTo>
                    <a:pt x="16891" y="0"/>
                  </a:moveTo>
                  <a:lnTo>
                    <a:pt x="9282811" y="0"/>
                  </a:lnTo>
                  <a:cubicBezTo>
                    <a:pt x="9292209" y="0"/>
                    <a:pt x="9299701" y="7620"/>
                    <a:pt x="9299701" y="16891"/>
                  </a:cubicBezTo>
                  <a:lnTo>
                    <a:pt x="9299701" y="626491"/>
                  </a:lnTo>
                  <a:cubicBezTo>
                    <a:pt x="9299701" y="635889"/>
                    <a:pt x="9292082" y="643382"/>
                    <a:pt x="9282811" y="643382"/>
                  </a:cubicBezTo>
                  <a:lnTo>
                    <a:pt x="16891" y="643382"/>
                  </a:lnTo>
                  <a:cubicBezTo>
                    <a:pt x="7620" y="643509"/>
                    <a:pt x="0" y="635889"/>
                    <a:pt x="0" y="626491"/>
                  </a:cubicBezTo>
                  <a:lnTo>
                    <a:pt x="0" y="16891"/>
                  </a:lnTo>
                  <a:cubicBezTo>
                    <a:pt x="0" y="7620"/>
                    <a:pt x="7620" y="0"/>
                    <a:pt x="16891" y="0"/>
                  </a:cubicBezTo>
                  <a:moveTo>
                    <a:pt x="16891" y="33909"/>
                  </a:moveTo>
                  <a:lnTo>
                    <a:pt x="16891" y="16891"/>
                  </a:lnTo>
                  <a:lnTo>
                    <a:pt x="33909" y="16891"/>
                  </a:lnTo>
                  <a:lnTo>
                    <a:pt x="33909" y="626491"/>
                  </a:lnTo>
                  <a:lnTo>
                    <a:pt x="16891" y="626491"/>
                  </a:lnTo>
                  <a:lnTo>
                    <a:pt x="16891" y="609600"/>
                  </a:lnTo>
                  <a:lnTo>
                    <a:pt x="9282811" y="609600"/>
                  </a:lnTo>
                  <a:lnTo>
                    <a:pt x="9282811" y="626491"/>
                  </a:lnTo>
                  <a:lnTo>
                    <a:pt x="9265920" y="626491"/>
                  </a:lnTo>
                  <a:lnTo>
                    <a:pt x="9265920" y="16891"/>
                  </a:lnTo>
                  <a:lnTo>
                    <a:pt x="9282811" y="16891"/>
                  </a:lnTo>
                  <a:lnTo>
                    <a:pt x="9282811" y="33909"/>
                  </a:lnTo>
                  <a:lnTo>
                    <a:pt x="16891" y="33909"/>
                  </a:lnTo>
                  <a:close/>
                </a:path>
              </a:pathLst>
            </a:custGeom>
            <a:solidFill>
              <a:srgbClr val="E8A020">
                <a:alpha val="24706"/>
              </a:srgbClr>
            </a:solidFill>
          </p:spPr>
          <p:txBody>
            <a:bodyPr/>
            <a:lstStyle/>
            <a:p>
              <a:endParaRPr lang="en-US"/>
            </a:p>
          </p:txBody>
        </p:sp>
      </p:grpSp>
      <p:grpSp>
        <p:nvGrpSpPr>
          <p:cNvPr id="31" name="Group 31"/>
          <p:cNvGrpSpPr/>
          <p:nvPr/>
        </p:nvGrpSpPr>
        <p:grpSpPr>
          <a:xfrm>
            <a:off x="969264" y="5084064"/>
            <a:ext cx="6949440" cy="457200"/>
            <a:chOff x="0" y="0"/>
            <a:chExt cx="9265920" cy="609600"/>
          </a:xfrm>
        </p:grpSpPr>
        <p:sp>
          <p:nvSpPr>
            <p:cNvPr id="32" name="Freeform 32"/>
            <p:cNvSpPr/>
            <p:nvPr/>
          </p:nvSpPr>
          <p:spPr>
            <a:xfrm>
              <a:off x="0" y="0"/>
              <a:ext cx="9265920" cy="609600"/>
            </a:xfrm>
            <a:custGeom>
              <a:avLst/>
              <a:gdLst/>
              <a:ahLst/>
              <a:cxnLst/>
              <a:rect l="l" t="t" r="r" b="b"/>
              <a:pathLst>
                <a:path w="9265920" h="609600">
                  <a:moveTo>
                    <a:pt x="0" y="0"/>
                  </a:moveTo>
                  <a:lnTo>
                    <a:pt x="9265920" y="0"/>
                  </a:lnTo>
                  <a:lnTo>
                    <a:pt x="9265920" y="609600"/>
                  </a:lnTo>
                  <a:lnTo>
                    <a:pt x="0" y="609600"/>
                  </a:lnTo>
                  <a:close/>
                </a:path>
              </a:pathLst>
            </a:custGeom>
            <a:blipFill>
              <a:blip r:embed="rId2">
                <a:alphaModFix amt="0"/>
              </a:blip>
              <a:stretch>
                <a:fillRect t="-246172" b="-246172"/>
              </a:stretch>
            </a:blipFill>
          </p:spPr>
          <p:txBody>
            <a:bodyPr/>
            <a:lstStyle/>
            <a:p>
              <a:endParaRPr lang="en-US"/>
            </a:p>
          </p:txBody>
        </p:sp>
        <p:sp>
          <p:nvSpPr>
            <p:cNvPr id="33" name="TextBox 33"/>
            <p:cNvSpPr txBox="1"/>
            <p:nvPr/>
          </p:nvSpPr>
          <p:spPr>
            <a:xfrm>
              <a:off x="0" y="-38100"/>
              <a:ext cx="9265920" cy="647700"/>
            </a:xfrm>
            <a:prstGeom prst="rect">
              <a:avLst/>
            </a:prstGeom>
          </p:spPr>
          <p:txBody>
            <a:bodyPr lIns="0" tIns="0" rIns="0" bIns="0" rtlCol="0" anchor="ctr"/>
            <a:lstStyle/>
            <a:p>
              <a:pPr algn="ctr">
                <a:lnSpc>
                  <a:spcPts val="2280"/>
                </a:lnSpc>
              </a:pPr>
              <a:r>
                <a:rPr lang="en-US" sz="1900" b="1">
                  <a:solidFill>
                    <a:srgbClr val="E8A020"/>
                  </a:solidFill>
                  <a:latin typeface="Calibri (MS) Bold"/>
                  <a:ea typeface="Calibri (MS) Bold"/>
                  <a:cs typeface="Calibri (MS) Bold"/>
                  <a:sym typeface="Calibri (MS) Bold"/>
                </a:rPr>
                <a:t>More variable winters (Concordia, 2022)</a:t>
              </a:r>
            </a:p>
          </p:txBody>
        </p:sp>
      </p:grpSp>
      <p:grpSp>
        <p:nvGrpSpPr>
          <p:cNvPr id="34" name="Group 34"/>
          <p:cNvGrpSpPr/>
          <p:nvPr/>
        </p:nvGrpSpPr>
        <p:grpSpPr>
          <a:xfrm>
            <a:off x="9497063" y="2364743"/>
            <a:ext cx="8255003" cy="3408683"/>
            <a:chOff x="0" y="0"/>
            <a:chExt cx="11006671" cy="4544911"/>
          </a:xfrm>
        </p:grpSpPr>
        <p:sp>
          <p:nvSpPr>
            <p:cNvPr id="35" name="Freeform 35"/>
            <p:cNvSpPr/>
            <p:nvPr/>
          </p:nvSpPr>
          <p:spPr>
            <a:xfrm>
              <a:off x="16891" y="16891"/>
              <a:ext cx="10972800" cy="4511040"/>
            </a:xfrm>
            <a:custGeom>
              <a:avLst/>
              <a:gdLst/>
              <a:ahLst/>
              <a:cxnLst/>
              <a:rect l="l" t="t" r="r" b="b"/>
              <a:pathLst>
                <a:path w="10972800" h="4511040">
                  <a:moveTo>
                    <a:pt x="0" y="0"/>
                  </a:moveTo>
                  <a:lnTo>
                    <a:pt x="10972800" y="0"/>
                  </a:lnTo>
                  <a:lnTo>
                    <a:pt x="10972800" y="4511040"/>
                  </a:lnTo>
                  <a:lnTo>
                    <a:pt x="0" y="4511040"/>
                  </a:lnTo>
                  <a:close/>
                </a:path>
              </a:pathLst>
            </a:custGeom>
            <a:solidFill>
              <a:srgbClr val="112233"/>
            </a:solidFill>
          </p:spPr>
          <p:txBody>
            <a:bodyPr/>
            <a:lstStyle/>
            <a:p>
              <a:endParaRPr lang="en-US"/>
            </a:p>
          </p:txBody>
        </p:sp>
        <p:sp>
          <p:nvSpPr>
            <p:cNvPr id="36" name="Freeform 36"/>
            <p:cNvSpPr/>
            <p:nvPr/>
          </p:nvSpPr>
          <p:spPr>
            <a:xfrm>
              <a:off x="0" y="0"/>
              <a:ext cx="11006582" cy="4544822"/>
            </a:xfrm>
            <a:custGeom>
              <a:avLst/>
              <a:gdLst/>
              <a:ahLst/>
              <a:cxnLst/>
              <a:rect l="l" t="t" r="r" b="b"/>
              <a:pathLst>
                <a:path w="11006582" h="4544822">
                  <a:moveTo>
                    <a:pt x="16891" y="0"/>
                  </a:moveTo>
                  <a:lnTo>
                    <a:pt x="10989691" y="0"/>
                  </a:lnTo>
                  <a:cubicBezTo>
                    <a:pt x="10999089" y="0"/>
                    <a:pt x="11006582" y="7620"/>
                    <a:pt x="11006582" y="16891"/>
                  </a:cubicBezTo>
                  <a:lnTo>
                    <a:pt x="11006582" y="4527931"/>
                  </a:lnTo>
                  <a:cubicBezTo>
                    <a:pt x="11006582" y="4537329"/>
                    <a:pt x="10998962" y="4544822"/>
                    <a:pt x="10989691" y="4544822"/>
                  </a:cubicBezTo>
                  <a:lnTo>
                    <a:pt x="16891" y="4544822"/>
                  </a:lnTo>
                  <a:cubicBezTo>
                    <a:pt x="7493" y="4544822"/>
                    <a:pt x="0" y="4537202"/>
                    <a:pt x="0" y="4527931"/>
                  </a:cubicBezTo>
                  <a:lnTo>
                    <a:pt x="0" y="16891"/>
                  </a:lnTo>
                  <a:cubicBezTo>
                    <a:pt x="0" y="7620"/>
                    <a:pt x="7620" y="0"/>
                    <a:pt x="16891" y="0"/>
                  </a:cubicBezTo>
                  <a:moveTo>
                    <a:pt x="16891" y="33909"/>
                  </a:moveTo>
                  <a:lnTo>
                    <a:pt x="16891" y="16891"/>
                  </a:lnTo>
                  <a:lnTo>
                    <a:pt x="33909" y="16891"/>
                  </a:lnTo>
                  <a:lnTo>
                    <a:pt x="33909" y="4527931"/>
                  </a:lnTo>
                  <a:lnTo>
                    <a:pt x="16891" y="4527931"/>
                  </a:lnTo>
                  <a:lnTo>
                    <a:pt x="16891" y="4511040"/>
                  </a:lnTo>
                  <a:lnTo>
                    <a:pt x="10989691" y="4511040"/>
                  </a:lnTo>
                  <a:lnTo>
                    <a:pt x="10989691" y="4527931"/>
                  </a:lnTo>
                  <a:lnTo>
                    <a:pt x="10972800" y="4527931"/>
                  </a:lnTo>
                  <a:lnTo>
                    <a:pt x="10972800" y="16891"/>
                  </a:lnTo>
                  <a:lnTo>
                    <a:pt x="10989691" y="16891"/>
                  </a:lnTo>
                  <a:lnTo>
                    <a:pt x="10989691" y="33909"/>
                  </a:lnTo>
                  <a:lnTo>
                    <a:pt x="16891" y="33909"/>
                  </a:lnTo>
                  <a:close/>
                </a:path>
              </a:pathLst>
            </a:custGeom>
            <a:solidFill>
              <a:srgbClr val="0D7C8C">
                <a:alpha val="15686"/>
              </a:srgbClr>
            </a:solidFill>
          </p:spPr>
          <p:txBody>
            <a:bodyPr/>
            <a:lstStyle/>
            <a:p>
              <a:endParaRPr lang="en-US"/>
            </a:p>
          </p:txBody>
        </p:sp>
      </p:grpSp>
      <p:grpSp>
        <p:nvGrpSpPr>
          <p:cNvPr id="37" name="Group 37"/>
          <p:cNvGrpSpPr/>
          <p:nvPr/>
        </p:nvGrpSpPr>
        <p:grpSpPr>
          <a:xfrm>
            <a:off x="9497063" y="2364743"/>
            <a:ext cx="8255003" cy="153419"/>
            <a:chOff x="0" y="0"/>
            <a:chExt cx="11006671" cy="204559"/>
          </a:xfrm>
        </p:grpSpPr>
        <p:sp>
          <p:nvSpPr>
            <p:cNvPr id="38" name="Freeform 38"/>
            <p:cNvSpPr/>
            <p:nvPr/>
          </p:nvSpPr>
          <p:spPr>
            <a:xfrm>
              <a:off x="16891" y="16891"/>
              <a:ext cx="10972800" cy="170688"/>
            </a:xfrm>
            <a:custGeom>
              <a:avLst/>
              <a:gdLst/>
              <a:ahLst/>
              <a:cxnLst/>
              <a:rect l="l" t="t" r="r" b="b"/>
              <a:pathLst>
                <a:path w="10972800" h="170688">
                  <a:moveTo>
                    <a:pt x="0" y="0"/>
                  </a:moveTo>
                  <a:lnTo>
                    <a:pt x="10972800" y="0"/>
                  </a:lnTo>
                  <a:lnTo>
                    <a:pt x="10972800" y="170688"/>
                  </a:lnTo>
                  <a:lnTo>
                    <a:pt x="0" y="170688"/>
                  </a:lnTo>
                  <a:close/>
                </a:path>
              </a:pathLst>
            </a:custGeom>
            <a:solidFill>
              <a:srgbClr val="00C2CC"/>
            </a:solidFill>
          </p:spPr>
          <p:txBody>
            <a:bodyPr/>
            <a:lstStyle/>
            <a:p>
              <a:endParaRPr lang="en-US"/>
            </a:p>
          </p:txBody>
        </p:sp>
        <p:sp>
          <p:nvSpPr>
            <p:cNvPr id="39" name="Freeform 39"/>
            <p:cNvSpPr/>
            <p:nvPr/>
          </p:nvSpPr>
          <p:spPr>
            <a:xfrm>
              <a:off x="0" y="0"/>
              <a:ext cx="11006582" cy="204472"/>
            </a:xfrm>
            <a:custGeom>
              <a:avLst/>
              <a:gdLst/>
              <a:ahLst/>
              <a:cxnLst/>
              <a:rect l="l" t="t" r="r" b="b"/>
              <a:pathLst>
                <a:path w="11006582" h="204472">
                  <a:moveTo>
                    <a:pt x="16891" y="0"/>
                  </a:moveTo>
                  <a:lnTo>
                    <a:pt x="10989691" y="0"/>
                  </a:lnTo>
                  <a:cubicBezTo>
                    <a:pt x="10999089" y="0"/>
                    <a:pt x="11006582" y="7620"/>
                    <a:pt x="11006582" y="16891"/>
                  </a:cubicBezTo>
                  <a:lnTo>
                    <a:pt x="11006582" y="187579"/>
                  </a:lnTo>
                  <a:cubicBezTo>
                    <a:pt x="11006582" y="196977"/>
                    <a:pt x="10998962" y="204470"/>
                    <a:pt x="10989691" y="204470"/>
                  </a:cubicBezTo>
                  <a:lnTo>
                    <a:pt x="16891" y="204470"/>
                  </a:lnTo>
                  <a:cubicBezTo>
                    <a:pt x="7620" y="204597"/>
                    <a:pt x="0" y="196977"/>
                    <a:pt x="0" y="187579"/>
                  </a:cubicBezTo>
                  <a:lnTo>
                    <a:pt x="0" y="16891"/>
                  </a:lnTo>
                  <a:cubicBezTo>
                    <a:pt x="0" y="7620"/>
                    <a:pt x="7620" y="0"/>
                    <a:pt x="16891" y="0"/>
                  </a:cubicBezTo>
                  <a:moveTo>
                    <a:pt x="16891" y="33909"/>
                  </a:moveTo>
                  <a:lnTo>
                    <a:pt x="16891" y="16891"/>
                  </a:lnTo>
                  <a:lnTo>
                    <a:pt x="33909" y="16891"/>
                  </a:lnTo>
                  <a:lnTo>
                    <a:pt x="33909" y="187579"/>
                  </a:lnTo>
                  <a:lnTo>
                    <a:pt x="16891" y="187579"/>
                  </a:lnTo>
                  <a:lnTo>
                    <a:pt x="16891" y="170688"/>
                  </a:lnTo>
                  <a:lnTo>
                    <a:pt x="10989691" y="170688"/>
                  </a:lnTo>
                  <a:lnTo>
                    <a:pt x="10989691" y="187579"/>
                  </a:lnTo>
                  <a:lnTo>
                    <a:pt x="10972800" y="187579"/>
                  </a:lnTo>
                  <a:lnTo>
                    <a:pt x="10972800" y="16891"/>
                  </a:lnTo>
                  <a:lnTo>
                    <a:pt x="10989691" y="16891"/>
                  </a:lnTo>
                  <a:lnTo>
                    <a:pt x="10989691" y="33909"/>
                  </a:lnTo>
                  <a:lnTo>
                    <a:pt x="16891" y="33909"/>
                  </a:lnTo>
                  <a:close/>
                </a:path>
              </a:pathLst>
            </a:custGeom>
            <a:solidFill>
              <a:srgbClr val="00C2CC"/>
            </a:solidFill>
          </p:spPr>
          <p:txBody>
            <a:bodyPr/>
            <a:lstStyle/>
            <a:p>
              <a:endParaRPr lang="en-US"/>
            </a:p>
          </p:txBody>
        </p:sp>
      </p:grpSp>
      <p:grpSp>
        <p:nvGrpSpPr>
          <p:cNvPr id="40" name="Group 40"/>
          <p:cNvGrpSpPr/>
          <p:nvPr/>
        </p:nvGrpSpPr>
        <p:grpSpPr>
          <a:xfrm>
            <a:off x="9838944" y="2743200"/>
            <a:ext cx="768096" cy="768096"/>
            <a:chOff x="0" y="0"/>
            <a:chExt cx="1024128" cy="1024128"/>
          </a:xfrm>
        </p:grpSpPr>
        <p:sp>
          <p:nvSpPr>
            <p:cNvPr id="41" name="Freeform 41" descr="preencoded.png"/>
            <p:cNvSpPr/>
            <p:nvPr/>
          </p:nvSpPr>
          <p:spPr>
            <a:xfrm>
              <a:off x="0" y="0"/>
              <a:ext cx="1024128" cy="1024128"/>
            </a:xfrm>
            <a:custGeom>
              <a:avLst/>
              <a:gdLst/>
              <a:ahLst/>
              <a:cxnLst/>
              <a:rect l="l" t="t" r="r" b="b"/>
              <a:pathLst>
                <a:path w="1024128" h="1024128">
                  <a:moveTo>
                    <a:pt x="0" y="0"/>
                  </a:moveTo>
                  <a:lnTo>
                    <a:pt x="1024128" y="0"/>
                  </a:lnTo>
                  <a:lnTo>
                    <a:pt x="1024128" y="1024128"/>
                  </a:lnTo>
                  <a:lnTo>
                    <a:pt x="0" y="1024128"/>
                  </a:lnTo>
                  <a:lnTo>
                    <a:pt x="0" y="0"/>
                  </a:lnTo>
                  <a:close/>
                </a:path>
              </a:pathLst>
            </a:custGeom>
            <a:blipFill>
              <a:blip r:embed="rId4"/>
              <a:stretch>
                <a:fillRect/>
              </a:stretch>
            </a:blipFill>
          </p:spPr>
          <p:txBody>
            <a:bodyPr/>
            <a:lstStyle/>
            <a:p>
              <a:endParaRPr lang="en-US"/>
            </a:p>
          </p:txBody>
        </p:sp>
      </p:grpSp>
      <p:grpSp>
        <p:nvGrpSpPr>
          <p:cNvPr id="42" name="Group 42"/>
          <p:cNvGrpSpPr/>
          <p:nvPr/>
        </p:nvGrpSpPr>
        <p:grpSpPr>
          <a:xfrm>
            <a:off x="10826496" y="2633472"/>
            <a:ext cx="6583680" cy="768096"/>
            <a:chOff x="0" y="0"/>
            <a:chExt cx="8778240" cy="1024128"/>
          </a:xfrm>
        </p:grpSpPr>
        <p:sp>
          <p:nvSpPr>
            <p:cNvPr id="43" name="Freeform 43"/>
            <p:cNvSpPr/>
            <p:nvPr/>
          </p:nvSpPr>
          <p:spPr>
            <a:xfrm>
              <a:off x="0" y="0"/>
              <a:ext cx="8778240" cy="1024128"/>
            </a:xfrm>
            <a:custGeom>
              <a:avLst/>
              <a:gdLst/>
              <a:ahLst/>
              <a:cxnLst/>
              <a:rect l="l" t="t" r="r" b="b"/>
              <a:pathLst>
                <a:path w="8778240" h="1024128">
                  <a:moveTo>
                    <a:pt x="0" y="0"/>
                  </a:moveTo>
                  <a:lnTo>
                    <a:pt x="8778240" y="0"/>
                  </a:lnTo>
                  <a:lnTo>
                    <a:pt x="8778240" y="1024128"/>
                  </a:lnTo>
                  <a:lnTo>
                    <a:pt x="0" y="1024128"/>
                  </a:lnTo>
                  <a:close/>
                </a:path>
              </a:pathLst>
            </a:custGeom>
            <a:blipFill>
              <a:blip r:embed="rId2">
                <a:alphaModFix amt="0"/>
              </a:blip>
              <a:stretch>
                <a:fillRect t="-117014" b="-117014"/>
              </a:stretch>
            </a:blipFill>
          </p:spPr>
          <p:txBody>
            <a:bodyPr/>
            <a:lstStyle/>
            <a:p>
              <a:endParaRPr lang="en-US"/>
            </a:p>
          </p:txBody>
        </p:sp>
        <p:sp>
          <p:nvSpPr>
            <p:cNvPr id="44" name="TextBox 44"/>
            <p:cNvSpPr txBox="1"/>
            <p:nvPr/>
          </p:nvSpPr>
          <p:spPr>
            <a:xfrm>
              <a:off x="0" y="-57150"/>
              <a:ext cx="8778240" cy="1081278"/>
            </a:xfrm>
            <a:prstGeom prst="rect">
              <a:avLst/>
            </a:prstGeom>
          </p:spPr>
          <p:txBody>
            <a:bodyPr lIns="0" tIns="0" rIns="0" bIns="0" rtlCol="0" anchor="ctr"/>
            <a:lstStyle/>
            <a:p>
              <a:pPr algn="l">
                <a:lnSpc>
                  <a:spcPts val="3120"/>
                </a:lnSpc>
              </a:pPr>
              <a:r>
                <a:rPr lang="en-US" sz="2600" b="1">
                  <a:solidFill>
                    <a:srgbClr val="FFFFFF"/>
                  </a:solidFill>
                  <a:latin typeface="Calibri (MS) Bold"/>
                  <a:ea typeface="Calibri (MS) Bold"/>
                  <a:cs typeface="Calibri (MS) Bold"/>
                  <a:sym typeface="Calibri (MS) Bold"/>
                </a:rPr>
                <a:t>Unpredictable Cold Snaps</a:t>
              </a:r>
            </a:p>
          </p:txBody>
        </p:sp>
      </p:grpSp>
      <p:grpSp>
        <p:nvGrpSpPr>
          <p:cNvPr id="45" name="Group 45"/>
          <p:cNvGrpSpPr/>
          <p:nvPr/>
        </p:nvGrpSpPr>
        <p:grpSpPr>
          <a:xfrm>
            <a:off x="9838944" y="3621024"/>
            <a:ext cx="7571232" cy="1316736"/>
            <a:chOff x="0" y="0"/>
            <a:chExt cx="10094976" cy="1755648"/>
          </a:xfrm>
        </p:grpSpPr>
        <p:sp>
          <p:nvSpPr>
            <p:cNvPr id="46" name="Freeform 46"/>
            <p:cNvSpPr/>
            <p:nvPr/>
          </p:nvSpPr>
          <p:spPr>
            <a:xfrm>
              <a:off x="0" y="0"/>
              <a:ext cx="10094976" cy="1755648"/>
            </a:xfrm>
            <a:custGeom>
              <a:avLst/>
              <a:gdLst/>
              <a:ahLst/>
              <a:cxnLst/>
              <a:rect l="l" t="t" r="r" b="b"/>
              <a:pathLst>
                <a:path w="10094976" h="1755648">
                  <a:moveTo>
                    <a:pt x="0" y="0"/>
                  </a:moveTo>
                  <a:lnTo>
                    <a:pt x="10094976" y="0"/>
                  </a:lnTo>
                  <a:lnTo>
                    <a:pt x="10094976" y="1755648"/>
                  </a:lnTo>
                  <a:lnTo>
                    <a:pt x="0" y="1755648"/>
                  </a:lnTo>
                  <a:close/>
                </a:path>
              </a:pathLst>
            </a:custGeom>
            <a:blipFill>
              <a:blip r:embed="rId2">
                <a:alphaModFix amt="0"/>
              </a:blip>
              <a:stretch>
                <a:fillRect t="-62038" b="-62038"/>
              </a:stretch>
            </a:blipFill>
          </p:spPr>
          <p:txBody>
            <a:bodyPr/>
            <a:lstStyle/>
            <a:p>
              <a:endParaRPr lang="en-US"/>
            </a:p>
          </p:txBody>
        </p:sp>
        <p:sp>
          <p:nvSpPr>
            <p:cNvPr id="47" name="TextBox 47"/>
            <p:cNvSpPr txBox="1"/>
            <p:nvPr/>
          </p:nvSpPr>
          <p:spPr>
            <a:xfrm>
              <a:off x="0" y="-38100"/>
              <a:ext cx="10094976" cy="1793748"/>
            </a:xfrm>
            <a:prstGeom prst="rect">
              <a:avLst/>
            </a:prstGeom>
          </p:spPr>
          <p:txBody>
            <a:bodyPr lIns="0" tIns="0" rIns="0" bIns="0" rtlCol="0" anchor="ctr"/>
            <a:lstStyle/>
            <a:p>
              <a:pPr algn="l">
                <a:lnSpc>
                  <a:spcPts val="2400"/>
                </a:lnSpc>
              </a:pPr>
              <a:r>
                <a:rPr lang="en-US" sz="2000">
                  <a:solidFill>
                    <a:srgbClr val="B8D8E8"/>
                  </a:solidFill>
                  <a:latin typeface="Calibri (MS)"/>
                  <a:ea typeface="Calibri (MS)"/>
                  <a:cs typeface="Calibri (MS)"/>
                  <a:sym typeface="Calibri (MS)"/>
                </a:rPr>
                <a:t>Warmer baseline temperatures lead to overconfident forecasts. Sudden drops catch municipalities off guard, causing emergency over-salting — contractors use 10–40x more salt than needed.</a:t>
              </a:r>
            </a:p>
          </p:txBody>
        </p:sp>
      </p:grpSp>
      <p:grpSp>
        <p:nvGrpSpPr>
          <p:cNvPr id="48" name="Group 48"/>
          <p:cNvGrpSpPr/>
          <p:nvPr/>
        </p:nvGrpSpPr>
        <p:grpSpPr>
          <a:xfrm>
            <a:off x="9826247" y="5071367"/>
            <a:ext cx="6974843" cy="482603"/>
            <a:chOff x="0" y="0"/>
            <a:chExt cx="9299791" cy="643471"/>
          </a:xfrm>
        </p:grpSpPr>
        <p:sp>
          <p:nvSpPr>
            <p:cNvPr id="49" name="Freeform 49"/>
            <p:cNvSpPr/>
            <p:nvPr/>
          </p:nvSpPr>
          <p:spPr>
            <a:xfrm>
              <a:off x="16891" y="16891"/>
              <a:ext cx="9265920" cy="609600"/>
            </a:xfrm>
            <a:custGeom>
              <a:avLst/>
              <a:gdLst/>
              <a:ahLst/>
              <a:cxnLst/>
              <a:rect l="l" t="t" r="r" b="b"/>
              <a:pathLst>
                <a:path w="9265920" h="609600">
                  <a:moveTo>
                    <a:pt x="0" y="0"/>
                  </a:moveTo>
                  <a:lnTo>
                    <a:pt x="9265920" y="0"/>
                  </a:lnTo>
                  <a:lnTo>
                    <a:pt x="9265920" y="609600"/>
                  </a:lnTo>
                  <a:lnTo>
                    <a:pt x="0" y="609600"/>
                  </a:lnTo>
                  <a:close/>
                </a:path>
              </a:pathLst>
            </a:custGeom>
            <a:solidFill>
              <a:srgbClr val="E8A020">
                <a:alpha val="3922"/>
              </a:srgbClr>
            </a:solidFill>
          </p:spPr>
          <p:txBody>
            <a:bodyPr/>
            <a:lstStyle/>
            <a:p>
              <a:endParaRPr lang="en-US"/>
            </a:p>
          </p:txBody>
        </p:sp>
        <p:sp>
          <p:nvSpPr>
            <p:cNvPr id="50" name="Freeform 50"/>
            <p:cNvSpPr/>
            <p:nvPr/>
          </p:nvSpPr>
          <p:spPr>
            <a:xfrm>
              <a:off x="0" y="0"/>
              <a:ext cx="9299701" cy="643384"/>
            </a:xfrm>
            <a:custGeom>
              <a:avLst/>
              <a:gdLst/>
              <a:ahLst/>
              <a:cxnLst/>
              <a:rect l="l" t="t" r="r" b="b"/>
              <a:pathLst>
                <a:path w="9299701" h="643384">
                  <a:moveTo>
                    <a:pt x="16891" y="0"/>
                  </a:moveTo>
                  <a:lnTo>
                    <a:pt x="9282811" y="0"/>
                  </a:lnTo>
                  <a:cubicBezTo>
                    <a:pt x="9292209" y="0"/>
                    <a:pt x="9299701" y="7620"/>
                    <a:pt x="9299701" y="16891"/>
                  </a:cubicBezTo>
                  <a:lnTo>
                    <a:pt x="9299701" y="626491"/>
                  </a:lnTo>
                  <a:cubicBezTo>
                    <a:pt x="9299701" y="635889"/>
                    <a:pt x="9292082" y="643382"/>
                    <a:pt x="9282811" y="643382"/>
                  </a:cubicBezTo>
                  <a:lnTo>
                    <a:pt x="16891" y="643382"/>
                  </a:lnTo>
                  <a:cubicBezTo>
                    <a:pt x="7620" y="643509"/>
                    <a:pt x="0" y="635889"/>
                    <a:pt x="0" y="626491"/>
                  </a:cubicBezTo>
                  <a:lnTo>
                    <a:pt x="0" y="16891"/>
                  </a:lnTo>
                  <a:cubicBezTo>
                    <a:pt x="0" y="7620"/>
                    <a:pt x="7620" y="0"/>
                    <a:pt x="16891" y="0"/>
                  </a:cubicBezTo>
                  <a:moveTo>
                    <a:pt x="16891" y="33909"/>
                  </a:moveTo>
                  <a:lnTo>
                    <a:pt x="16891" y="16891"/>
                  </a:lnTo>
                  <a:lnTo>
                    <a:pt x="33909" y="16891"/>
                  </a:lnTo>
                  <a:lnTo>
                    <a:pt x="33909" y="626491"/>
                  </a:lnTo>
                  <a:lnTo>
                    <a:pt x="16891" y="626491"/>
                  </a:lnTo>
                  <a:lnTo>
                    <a:pt x="16891" y="609600"/>
                  </a:lnTo>
                  <a:lnTo>
                    <a:pt x="9282811" y="609600"/>
                  </a:lnTo>
                  <a:lnTo>
                    <a:pt x="9282811" y="626491"/>
                  </a:lnTo>
                  <a:lnTo>
                    <a:pt x="9265920" y="626491"/>
                  </a:lnTo>
                  <a:lnTo>
                    <a:pt x="9265920" y="16891"/>
                  </a:lnTo>
                  <a:lnTo>
                    <a:pt x="9282811" y="16891"/>
                  </a:lnTo>
                  <a:lnTo>
                    <a:pt x="9282811" y="33909"/>
                  </a:lnTo>
                  <a:lnTo>
                    <a:pt x="16891" y="33909"/>
                  </a:lnTo>
                  <a:close/>
                </a:path>
              </a:pathLst>
            </a:custGeom>
            <a:solidFill>
              <a:srgbClr val="E8A020">
                <a:alpha val="24706"/>
              </a:srgbClr>
            </a:solidFill>
          </p:spPr>
          <p:txBody>
            <a:bodyPr/>
            <a:lstStyle/>
            <a:p>
              <a:endParaRPr lang="en-US"/>
            </a:p>
          </p:txBody>
        </p:sp>
      </p:grpSp>
      <p:grpSp>
        <p:nvGrpSpPr>
          <p:cNvPr id="51" name="Group 51"/>
          <p:cNvGrpSpPr/>
          <p:nvPr/>
        </p:nvGrpSpPr>
        <p:grpSpPr>
          <a:xfrm>
            <a:off x="9838944" y="5084064"/>
            <a:ext cx="6949440" cy="457200"/>
            <a:chOff x="0" y="0"/>
            <a:chExt cx="9265920" cy="609600"/>
          </a:xfrm>
        </p:grpSpPr>
        <p:sp>
          <p:nvSpPr>
            <p:cNvPr id="52" name="Freeform 52"/>
            <p:cNvSpPr/>
            <p:nvPr/>
          </p:nvSpPr>
          <p:spPr>
            <a:xfrm>
              <a:off x="0" y="0"/>
              <a:ext cx="9265920" cy="609600"/>
            </a:xfrm>
            <a:custGeom>
              <a:avLst/>
              <a:gdLst/>
              <a:ahLst/>
              <a:cxnLst/>
              <a:rect l="l" t="t" r="r" b="b"/>
              <a:pathLst>
                <a:path w="9265920" h="609600">
                  <a:moveTo>
                    <a:pt x="0" y="0"/>
                  </a:moveTo>
                  <a:lnTo>
                    <a:pt x="9265920" y="0"/>
                  </a:lnTo>
                  <a:lnTo>
                    <a:pt x="9265920" y="609600"/>
                  </a:lnTo>
                  <a:lnTo>
                    <a:pt x="0" y="609600"/>
                  </a:lnTo>
                  <a:close/>
                </a:path>
              </a:pathLst>
            </a:custGeom>
            <a:blipFill>
              <a:blip r:embed="rId2">
                <a:alphaModFix amt="0"/>
              </a:blip>
              <a:stretch>
                <a:fillRect t="-246172" b="-246172"/>
              </a:stretch>
            </a:blipFill>
          </p:spPr>
          <p:txBody>
            <a:bodyPr/>
            <a:lstStyle/>
            <a:p>
              <a:endParaRPr lang="en-US"/>
            </a:p>
          </p:txBody>
        </p:sp>
        <p:sp>
          <p:nvSpPr>
            <p:cNvPr id="53" name="TextBox 53"/>
            <p:cNvSpPr txBox="1"/>
            <p:nvPr/>
          </p:nvSpPr>
          <p:spPr>
            <a:xfrm>
              <a:off x="0" y="-38100"/>
              <a:ext cx="9265920" cy="647700"/>
            </a:xfrm>
            <a:prstGeom prst="rect">
              <a:avLst/>
            </a:prstGeom>
          </p:spPr>
          <p:txBody>
            <a:bodyPr lIns="0" tIns="0" rIns="0" bIns="0" rtlCol="0" anchor="ctr"/>
            <a:lstStyle/>
            <a:p>
              <a:pPr algn="ctr">
                <a:lnSpc>
                  <a:spcPts val="2280"/>
                </a:lnSpc>
              </a:pPr>
              <a:r>
                <a:rPr lang="en-US" sz="1900" b="1">
                  <a:solidFill>
                    <a:srgbClr val="E8A020"/>
                  </a:solidFill>
                  <a:latin typeface="Calibri (MS) Bold"/>
                  <a:ea typeface="Calibri (MS) Bold"/>
                  <a:cs typeface="Calibri (MS) Bold"/>
                  <a:sym typeface="Calibri (MS) Bold"/>
                </a:rPr>
                <a:t>10–40x overuse (Smart About Salt Council)</a:t>
              </a:r>
            </a:p>
          </p:txBody>
        </p:sp>
      </p:grpSp>
      <p:grpSp>
        <p:nvGrpSpPr>
          <p:cNvPr id="54" name="Group 54"/>
          <p:cNvGrpSpPr/>
          <p:nvPr/>
        </p:nvGrpSpPr>
        <p:grpSpPr>
          <a:xfrm>
            <a:off x="627383" y="6113783"/>
            <a:ext cx="8255003" cy="3408683"/>
            <a:chOff x="0" y="0"/>
            <a:chExt cx="11006671" cy="4544911"/>
          </a:xfrm>
        </p:grpSpPr>
        <p:sp>
          <p:nvSpPr>
            <p:cNvPr id="55" name="Freeform 55"/>
            <p:cNvSpPr/>
            <p:nvPr/>
          </p:nvSpPr>
          <p:spPr>
            <a:xfrm>
              <a:off x="16891" y="16891"/>
              <a:ext cx="10972800" cy="4511040"/>
            </a:xfrm>
            <a:custGeom>
              <a:avLst/>
              <a:gdLst/>
              <a:ahLst/>
              <a:cxnLst/>
              <a:rect l="l" t="t" r="r" b="b"/>
              <a:pathLst>
                <a:path w="10972800" h="4511040">
                  <a:moveTo>
                    <a:pt x="0" y="0"/>
                  </a:moveTo>
                  <a:lnTo>
                    <a:pt x="10972800" y="0"/>
                  </a:lnTo>
                  <a:lnTo>
                    <a:pt x="10972800" y="4511040"/>
                  </a:lnTo>
                  <a:lnTo>
                    <a:pt x="0" y="4511040"/>
                  </a:lnTo>
                  <a:close/>
                </a:path>
              </a:pathLst>
            </a:custGeom>
            <a:solidFill>
              <a:srgbClr val="112233"/>
            </a:solidFill>
          </p:spPr>
          <p:txBody>
            <a:bodyPr/>
            <a:lstStyle/>
            <a:p>
              <a:endParaRPr lang="en-US"/>
            </a:p>
          </p:txBody>
        </p:sp>
        <p:sp>
          <p:nvSpPr>
            <p:cNvPr id="56" name="Freeform 56"/>
            <p:cNvSpPr/>
            <p:nvPr/>
          </p:nvSpPr>
          <p:spPr>
            <a:xfrm>
              <a:off x="0" y="0"/>
              <a:ext cx="11006582" cy="4544822"/>
            </a:xfrm>
            <a:custGeom>
              <a:avLst/>
              <a:gdLst/>
              <a:ahLst/>
              <a:cxnLst/>
              <a:rect l="l" t="t" r="r" b="b"/>
              <a:pathLst>
                <a:path w="11006582" h="4544822">
                  <a:moveTo>
                    <a:pt x="16891" y="0"/>
                  </a:moveTo>
                  <a:lnTo>
                    <a:pt x="10989691" y="0"/>
                  </a:lnTo>
                  <a:cubicBezTo>
                    <a:pt x="10999089" y="0"/>
                    <a:pt x="11006582" y="7620"/>
                    <a:pt x="11006582" y="16891"/>
                  </a:cubicBezTo>
                  <a:lnTo>
                    <a:pt x="11006582" y="4527931"/>
                  </a:lnTo>
                  <a:cubicBezTo>
                    <a:pt x="11006582" y="4537329"/>
                    <a:pt x="10998962" y="4544822"/>
                    <a:pt x="10989691" y="4544822"/>
                  </a:cubicBezTo>
                  <a:lnTo>
                    <a:pt x="16891" y="4544822"/>
                  </a:lnTo>
                  <a:cubicBezTo>
                    <a:pt x="7493" y="4544822"/>
                    <a:pt x="0" y="4537202"/>
                    <a:pt x="0" y="4527931"/>
                  </a:cubicBezTo>
                  <a:lnTo>
                    <a:pt x="0" y="16891"/>
                  </a:lnTo>
                  <a:cubicBezTo>
                    <a:pt x="0" y="7620"/>
                    <a:pt x="7620" y="0"/>
                    <a:pt x="16891" y="0"/>
                  </a:cubicBezTo>
                  <a:moveTo>
                    <a:pt x="16891" y="33909"/>
                  </a:moveTo>
                  <a:lnTo>
                    <a:pt x="16891" y="16891"/>
                  </a:lnTo>
                  <a:lnTo>
                    <a:pt x="33909" y="16891"/>
                  </a:lnTo>
                  <a:lnTo>
                    <a:pt x="33909" y="4527931"/>
                  </a:lnTo>
                  <a:lnTo>
                    <a:pt x="16891" y="4527931"/>
                  </a:lnTo>
                  <a:lnTo>
                    <a:pt x="16891" y="4511040"/>
                  </a:lnTo>
                  <a:lnTo>
                    <a:pt x="10989691" y="4511040"/>
                  </a:lnTo>
                  <a:lnTo>
                    <a:pt x="10989691" y="4527931"/>
                  </a:lnTo>
                  <a:lnTo>
                    <a:pt x="10972800" y="4527931"/>
                  </a:lnTo>
                  <a:lnTo>
                    <a:pt x="10972800" y="16891"/>
                  </a:lnTo>
                  <a:lnTo>
                    <a:pt x="10989691" y="16891"/>
                  </a:lnTo>
                  <a:lnTo>
                    <a:pt x="10989691" y="33909"/>
                  </a:lnTo>
                  <a:lnTo>
                    <a:pt x="16891" y="33909"/>
                  </a:lnTo>
                  <a:close/>
                </a:path>
              </a:pathLst>
            </a:custGeom>
            <a:solidFill>
              <a:srgbClr val="0D7C8C">
                <a:alpha val="15686"/>
              </a:srgbClr>
            </a:solidFill>
          </p:spPr>
          <p:txBody>
            <a:bodyPr/>
            <a:lstStyle/>
            <a:p>
              <a:endParaRPr lang="en-US"/>
            </a:p>
          </p:txBody>
        </p:sp>
      </p:grpSp>
      <p:grpSp>
        <p:nvGrpSpPr>
          <p:cNvPr id="57" name="Group 57"/>
          <p:cNvGrpSpPr/>
          <p:nvPr/>
        </p:nvGrpSpPr>
        <p:grpSpPr>
          <a:xfrm>
            <a:off x="627383" y="6113783"/>
            <a:ext cx="8255003" cy="153419"/>
            <a:chOff x="0" y="0"/>
            <a:chExt cx="11006671" cy="204559"/>
          </a:xfrm>
        </p:grpSpPr>
        <p:sp>
          <p:nvSpPr>
            <p:cNvPr id="58" name="Freeform 58"/>
            <p:cNvSpPr/>
            <p:nvPr/>
          </p:nvSpPr>
          <p:spPr>
            <a:xfrm>
              <a:off x="16891" y="16891"/>
              <a:ext cx="10972800" cy="170688"/>
            </a:xfrm>
            <a:custGeom>
              <a:avLst/>
              <a:gdLst/>
              <a:ahLst/>
              <a:cxnLst/>
              <a:rect l="l" t="t" r="r" b="b"/>
              <a:pathLst>
                <a:path w="10972800" h="170688">
                  <a:moveTo>
                    <a:pt x="0" y="0"/>
                  </a:moveTo>
                  <a:lnTo>
                    <a:pt x="10972800" y="0"/>
                  </a:lnTo>
                  <a:lnTo>
                    <a:pt x="10972800" y="170688"/>
                  </a:lnTo>
                  <a:lnTo>
                    <a:pt x="0" y="170688"/>
                  </a:lnTo>
                  <a:close/>
                </a:path>
              </a:pathLst>
            </a:custGeom>
            <a:solidFill>
              <a:srgbClr val="00C2CC"/>
            </a:solidFill>
          </p:spPr>
          <p:txBody>
            <a:bodyPr/>
            <a:lstStyle/>
            <a:p>
              <a:endParaRPr lang="en-US"/>
            </a:p>
          </p:txBody>
        </p:sp>
        <p:sp>
          <p:nvSpPr>
            <p:cNvPr id="59" name="Freeform 59"/>
            <p:cNvSpPr/>
            <p:nvPr/>
          </p:nvSpPr>
          <p:spPr>
            <a:xfrm>
              <a:off x="0" y="0"/>
              <a:ext cx="11006582" cy="204472"/>
            </a:xfrm>
            <a:custGeom>
              <a:avLst/>
              <a:gdLst/>
              <a:ahLst/>
              <a:cxnLst/>
              <a:rect l="l" t="t" r="r" b="b"/>
              <a:pathLst>
                <a:path w="11006582" h="204472">
                  <a:moveTo>
                    <a:pt x="16891" y="0"/>
                  </a:moveTo>
                  <a:lnTo>
                    <a:pt x="10989691" y="0"/>
                  </a:lnTo>
                  <a:cubicBezTo>
                    <a:pt x="10999089" y="0"/>
                    <a:pt x="11006582" y="7620"/>
                    <a:pt x="11006582" y="16891"/>
                  </a:cubicBezTo>
                  <a:lnTo>
                    <a:pt x="11006582" y="187579"/>
                  </a:lnTo>
                  <a:cubicBezTo>
                    <a:pt x="11006582" y="196977"/>
                    <a:pt x="10998962" y="204470"/>
                    <a:pt x="10989691" y="204470"/>
                  </a:cubicBezTo>
                  <a:lnTo>
                    <a:pt x="16891" y="204470"/>
                  </a:lnTo>
                  <a:cubicBezTo>
                    <a:pt x="7620" y="204597"/>
                    <a:pt x="0" y="196977"/>
                    <a:pt x="0" y="187579"/>
                  </a:cubicBezTo>
                  <a:lnTo>
                    <a:pt x="0" y="16891"/>
                  </a:lnTo>
                  <a:cubicBezTo>
                    <a:pt x="0" y="7620"/>
                    <a:pt x="7620" y="0"/>
                    <a:pt x="16891" y="0"/>
                  </a:cubicBezTo>
                  <a:moveTo>
                    <a:pt x="16891" y="33909"/>
                  </a:moveTo>
                  <a:lnTo>
                    <a:pt x="16891" y="16891"/>
                  </a:lnTo>
                  <a:lnTo>
                    <a:pt x="33909" y="16891"/>
                  </a:lnTo>
                  <a:lnTo>
                    <a:pt x="33909" y="187579"/>
                  </a:lnTo>
                  <a:lnTo>
                    <a:pt x="16891" y="187579"/>
                  </a:lnTo>
                  <a:lnTo>
                    <a:pt x="16891" y="170688"/>
                  </a:lnTo>
                  <a:lnTo>
                    <a:pt x="10989691" y="170688"/>
                  </a:lnTo>
                  <a:lnTo>
                    <a:pt x="10989691" y="187579"/>
                  </a:lnTo>
                  <a:lnTo>
                    <a:pt x="10972800" y="187579"/>
                  </a:lnTo>
                  <a:lnTo>
                    <a:pt x="10972800" y="16891"/>
                  </a:lnTo>
                  <a:lnTo>
                    <a:pt x="10989691" y="16891"/>
                  </a:lnTo>
                  <a:lnTo>
                    <a:pt x="10989691" y="33909"/>
                  </a:lnTo>
                  <a:lnTo>
                    <a:pt x="16891" y="33909"/>
                  </a:lnTo>
                  <a:close/>
                </a:path>
              </a:pathLst>
            </a:custGeom>
            <a:solidFill>
              <a:srgbClr val="00C2CC"/>
            </a:solidFill>
          </p:spPr>
          <p:txBody>
            <a:bodyPr/>
            <a:lstStyle/>
            <a:p>
              <a:endParaRPr lang="en-US"/>
            </a:p>
          </p:txBody>
        </p:sp>
      </p:grpSp>
      <p:grpSp>
        <p:nvGrpSpPr>
          <p:cNvPr id="60" name="Group 60"/>
          <p:cNvGrpSpPr/>
          <p:nvPr/>
        </p:nvGrpSpPr>
        <p:grpSpPr>
          <a:xfrm>
            <a:off x="969264" y="6492240"/>
            <a:ext cx="768096" cy="768096"/>
            <a:chOff x="0" y="0"/>
            <a:chExt cx="1024128" cy="1024128"/>
          </a:xfrm>
        </p:grpSpPr>
        <p:sp>
          <p:nvSpPr>
            <p:cNvPr id="61" name="Freeform 61" descr="preencoded.png"/>
            <p:cNvSpPr/>
            <p:nvPr/>
          </p:nvSpPr>
          <p:spPr>
            <a:xfrm>
              <a:off x="0" y="0"/>
              <a:ext cx="1024128" cy="1024128"/>
            </a:xfrm>
            <a:custGeom>
              <a:avLst/>
              <a:gdLst/>
              <a:ahLst/>
              <a:cxnLst/>
              <a:rect l="l" t="t" r="r" b="b"/>
              <a:pathLst>
                <a:path w="1024128" h="1024128">
                  <a:moveTo>
                    <a:pt x="0" y="0"/>
                  </a:moveTo>
                  <a:lnTo>
                    <a:pt x="1024128" y="0"/>
                  </a:lnTo>
                  <a:lnTo>
                    <a:pt x="1024128" y="1024128"/>
                  </a:lnTo>
                  <a:lnTo>
                    <a:pt x="0" y="1024128"/>
                  </a:lnTo>
                  <a:lnTo>
                    <a:pt x="0" y="0"/>
                  </a:lnTo>
                  <a:close/>
                </a:path>
              </a:pathLst>
            </a:custGeom>
            <a:blipFill>
              <a:blip r:embed="rId5"/>
              <a:stretch>
                <a:fillRect/>
              </a:stretch>
            </a:blipFill>
          </p:spPr>
          <p:txBody>
            <a:bodyPr/>
            <a:lstStyle/>
            <a:p>
              <a:endParaRPr lang="en-US"/>
            </a:p>
          </p:txBody>
        </p:sp>
      </p:grpSp>
      <p:grpSp>
        <p:nvGrpSpPr>
          <p:cNvPr id="62" name="Group 62"/>
          <p:cNvGrpSpPr/>
          <p:nvPr/>
        </p:nvGrpSpPr>
        <p:grpSpPr>
          <a:xfrm>
            <a:off x="1956816" y="6382512"/>
            <a:ext cx="6583680" cy="768096"/>
            <a:chOff x="0" y="0"/>
            <a:chExt cx="8778240" cy="1024128"/>
          </a:xfrm>
        </p:grpSpPr>
        <p:sp>
          <p:nvSpPr>
            <p:cNvPr id="63" name="Freeform 63"/>
            <p:cNvSpPr/>
            <p:nvPr/>
          </p:nvSpPr>
          <p:spPr>
            <a:xfrm>
              <a:off x="0" y="0"/>
              <a:ext cx="8778240" cy="1024128"/>
            </a:xfrm>
            <a:custGeom>
              <a:avLst/>
              <a:gdLst/>
              <a:ahLst/>
              <a:cxnLst/>
              <a:rect l="l" t="t" r="r" b="b"/>
              <a:pathLst>
                <a:path w="8778240" h="1024128">
                  <a:moveTo>
                    <a:pt x="0" y="0"/>
                  </a:moveTo>
                  <a:lnTo>
                    <a:pt x="8778240" y="0"/>
                  </a:lnTo>
                  <a:lnTo>
                    <a:pt x="8778240" y="1024128"/>
                  </a:lnTo>
                  <a:lnTo>
                    <a:pt x="0" y="1024128"/>
                  </a:lnTo>
                  <a:close/>
                </a:path>
              </a:pathLst>
            </a:custGeom>
            <a:blipFill>
              <a:blip r:embed="rId2">
                <a:alphaModFix amt="0"/>
              </a:blip>
              <a:stretch>
                <a:fillRect t="-117014" b="-117014"/>
              </a:stretch>
            </a:blipFill>
          </p:spPr>
          <p:txBody>
            <a:bodyPr/>
            <a:lstStyle/>
            <a:p>
              <a:endParaRPr lang="en-US"/>
            </a:p>
          </p:txBody>
        </p:sp>
        <p:sp>
          <p:nvSpPr>
            <p:cNvPr id="64" name="TextBox 64"/>
            <p:cNvSpPr txBox="1"/>
            <p:nvPr/>
          </p:nvSpPr>
          <p:spPr>
            <a:xfrm>
              <a:off x="0" y="-57150"/>
              <a:ext cx="8778240" cy="1081278"/>
            </a:xfrm>
            <a:prstGeom prst="rect">
              <a:avLst/>
            </a:prstGeom>
          </p:spPr>
          <p:txBody>
            <a:bodyPr lIns="0" tIns="0" rIns="0" bIns="0" rtlCol="0" anchor="ctr"/>
            <a:lstStyle/>
            <a:p>
              <a:pPr algn="l">
                <a:lnSpc>
                  <a:spcPts val="3120"/>
                </a:lnSpc>
              </a:pPr>
              <a:r>
                <a:rPr lang="en-US" sz="2600" b="1">
                  <a:solidFill>
                    <a:srgbClr val="FFFFFF"/>
                  </a:solidFill>
                  <a:latin typeface="Calibri (MS) Bold"/>
                  <a:ea typeface="Calibri (MS) Bold"/>
                  <a:cs typeface="Calibri (MS) Bold"/>
                  <a:sym typeface="Calibri (MS) Bold"/>
                </a:rPr>
                <a:t>Salt Runoff into Waterways</a:t>
              </a:r>
            </a:p>
          </p:txBody>
        </p:sp>
      </p:grpSp>
      <p:grpSp>
        <p:nvGrpSpPr>
          <p:cNvPr id="65" name="Group 65"/>
          <p:cNvGrpSpPr/>
          <p:nvPr/>
        </p:nvGrpSpPr>
        <p:grpSpPr>
          <a:xfrm>
            <a:off x="969264" y="7370064"/>
            <a:ext cx="7571232" cy="1316736"/>
            <a:chOff x="0" y="0"/>
            <a:chExt cx="10094976" cy="1755648"/>
          </a:xfrm>
        </p:grpSpPr>
        <p:sp>
          <p:nvSpPr>
            <p:cNvPr id="66" name="Freeform 66"/>
            <p:cNvSpPr/>
            <p:nvPr/>
          </p:nvSpPr>
          <p:spPr>
            <a:xfrm>
              <a:off x="0" y="0"/>
              <a:ext cx="10094976" cy="1755648"/>
            </a:xfrm>
            <a:custGeom>
              <a:avLst/>
              <a:gdLst/>
              <a:ahLst/>
              <a:cxnLst/>
              <a:rect l="l" t="t" r="r" b="b"/>
              <a:pathLst>
                <a:path w="10094976" h="1755648">
                  <a:moveTo>
                    <a:pt x="0" y="0"/>
                  </a:moveTo>
                  <a:lnTo>
                    <a:pt x="10094976" y="0"/>
                  </a:lnTo>
                  <a:lnTo>
                    <a:pt x="10094976" y="1755648"/>
                  </a:lnTo>
                  <a:lnTo>
                    <a:pt x="0" y="1755648"/>
                  </a:lnTo>
                  <a:close/>
                </a:path>
              </a:pathLst>
            </a:custGeom>
            <a:blipFill>
              <a:blip r:embed="rId2">
                <a:alphaModFix amt="0"/>
              </a:blip>
              <a:stretch>
                <a:fillRect t="-62038" b="-62038"/>
              </a:stretch>
            </a:blipFill>
          </p:spPr>
          <p:txBody>
            <a:bodyPr/>
            <a:lstStyle/>
            <a:p>
              <a:endParaRPr lang="en-US"/>
            </a:p>
          </p:txBody>
        </p:sp>
        <p:sp>
          <p:nvSpPr>
            <p:cNvPr id="67" name="TextBox 67"/>
            <p:cNvSpPr txBox="1"/>
            <p:nvPr/>
          </p:nvSpPr>
          <p:spPr>
            <a:xfrm>
              <a:off x="0" y="-38100"/>
              <a:ext cx="10094976" cy="1793748"/>
            </a:xfrm>
            <a:prstGeom prst="rect">
              <a:avLst/>
            </a:prstGeom>
          </p:spPr>
          <p:txBody>
            <a:bodyPr lIns="0" tIns="0" rIns="0" bIns="0" rtlCol="0" anchor="ctr"/>
            <a:lstStyle/>
            <a:p>
              <a:pPr algn="l">
                <a:lnSpc>
                  <a:spcPts val="2400"/>
                </a:lnSpc>
              </a:pPr>
              <a:r>
                <a:rPr lang="en-US" sz="2000">
                  <a:solidFill>
                    <a:srgbClr val="B8D8E8"/>
                  </a:solidFill>
                  <a:latin typeface="Calibri (MS)"/>
                  <a:ea typeface="Calibri (MS)"/>
                  <a:cs typeface="Calibri (MS)"/>
                  <a:sym typeface="Calibri (MS)"/>
                </a:rPr>
                <a:t>Meltwater carries road salt into Hamilton Harbour and Lake Ontario. Chloride levels in urban creeks have increased by over 400% in the last 20 years, threatening aquatic life.</a:t>
              </a:r>
            </a:p>
          </p:txBody>
        </p:sp>
      </p:grpSp>
      <p:grpSp>
        <p:nvGrpSpPr>
          <p:cNvPr id="68" name="Group 68"/>
          <p:cNvGrpSpPr/>
          <p:nvPr/>
        </p:nvGrpSpPr>
        <p:grpSpPr>
          <a:xfrm>
            <a:off x="956567" y="8820407"/>
            <a:ext cx="6974843" cy="482603"/>
            <a:chOff x="0" y="0"/>
            <a:chExt cx="9299791" cy="643471"/>
          </a:xfrm>
        </p:grpSpPr>
        <p:sp>
          <p:nvSpPr>
            <p:cNvPr id="69" name="Freeform 69"/>
            <p:cNvSpPr/>
            <p:nvPr/>
          </p:nvSpPr>
          <p:spPr>
            <a:xfrm>
              <a:off x="16891" y="16891"/>
              <a:ext cx="9265920" cy="609600"/>
            </a:xfrm>
            <a:custGeom>
              <a:avLst/>
              <a:gdLst/>
              <a:ahLst/>
              <a:cxnLst/>
              <a:rect l="l" t="t" r="r" b="b"/>
              <a:pathLst>
                <a:path w="9265920" h="609600">
                  <a:moveTo>
                    <a:pt x="0" y="0"/>
                  </a:moveTo>
                  <a:lnTo>
                    <a:pt x="9265920" y="0"/>
                  </a:lnTo>
                  <a:lnTo>
                    <a:pt x="9265920" y="609600"/>
                  </a:lnTo>
                  <a:lnTo>
                    <a:pt x="0" y="609600"/>
                  </a:lnTo>
                  <a:close/>
                </a:path>
              </a:pathLst>
            </a:custGeom>
            <a:solidFill>
              <a:srgbClr val="E8A020">
                <a:alpha val="3922"/>
              </a:srgbClr>
            </a:solidFill>
          </p:spPr>
          <p:txBody>
            <a:bodyPr/>
            <a:lstStyle/>
            <a:p>
              <a:endParaRPr lang="en-US"/>
            </a:p>
          </p:txBody>
        </p:sp>
        <p:sp>
          <p:nvSpPr>
            <p:cNvPr id="70" name="Freeform 70"/>
            <p:cNvSpPr/>
            <p:nvPr/>
          </p:nvSpPr>
          <p:spPr>
            <a:xfrm>
              <a:off x="0" y="0"/>
              <a:ext cx="9299701" cy="643384"/>
            </a:xfrm>
            <a:custGeom>
              <a:avLst/>
              <a:gdLst/>
              <a:ahLst/>
              <a:cxnLst/>
              <a:rect l="l" t="t" r="r" b="b"/>
              <a:pathLst>
                <a:path w="9299701" h="643384">
                  <a:moveTo>
                    <a:pt x="16891" y="0"/>
                  </a:moveTo>
                  <a:lnTo>
                    <a:pt x="9282811" y="0"/>
                  </a:lnTo>
                  <a:cubicBezTo>
                    <a:pt x="9292209" y="0"/>
                    <a:pt x="9299701" y="7620"/>
                    <a:pt x="9299701" y="16891"/>
                  </a:cubicBezTo>
                  <a:lnTo>
                    <a:pt x="9299701" y="626491"/>
                  </a:lnTo>
                  <a:cubicBezTo>
                    <a:pt x="9299701" y="635889"/>
                    <a:pt x="9292082" y="643382"/>
                    <a:pt x="9282811" y="643382"/>
                  </a:cubicBezTo>
                  <a:lnTo>
                    <a:pt x="16891" y="643382"/>
                  </a:lnTo>
                  <a:cubicBezTo>
                    <a:pt x="7620" y="643509"/>
                    <a:pt x="0" y="635889"/>
                    <a:pt x="0" y="626491"/>
                  </a:cubicBezTo>
                  <a:lnTo>
                    <a:pt x="0" y="16891"/>
                  </a:lnTo>
                  <a:cubicBezTo>
                    <a:pt x="0" y="7620"/>
                    <a:pt x="7620" y="0"/>
                    <a:pt x="16891" y="0"/>
                  </a:cubicBezTo>
                  <a:moveTo>
                    <a:pt x="16891" y="33909"/>
                  </a:moveTo>
                  <a:lnTo>
                    <a:pt x="16891" y="16891"/>
                  </a:lnTo>
                  <a:lnTo>
                    <a:pt x="33909" y="16891"/>
                  </a:lnTo>
                  <a:lnTo>
                    <a:pt x="33909" y="626491"/>
                  </a:lnTo>
                  <a:lnTo>
                    <a:pt x="16891" y="626491"/>
                  </a:lnTo>
                  <a:lnTo>
                    <a:pt x="16891" y="609600"/>
                  </a:lnTo>
                  <a:lnTo>
                    <a:pt x="9282811" y="609600"/>
                  </a:lnTo>
                  <a:lnTo>
                    <a:pt x="9282811" y="626491"/>
                  </a:lnTo>
                  <a:lnTo>
                    <a:pt x="9265920" y="626491"/>
                  </a:lnTo>
                  <a:lnTo>
                    <a:pt x="9265920" y="16891"/>
                  </a:lnTo>
                  <a:lnTo>
                    <a:pt x="9282811" y="16891"/>
                  </a:lnTo>
                  <a:lnTo>
                    <a:pt x="9282811" y="33909"/>
                  </a:lnTo>
                  <a:lnTo>
                    <a:pt x="16891" y="33909"/>
                  </a:lnTo>
                  <a:close/>
                </a:path>
              </a:pathLst>
            </a:custGeom>
            <a:solidFill>
              <a:srgbClr val="E8A020">
                <a:alpha val="24706"/>
              </a:srgbClr>
            </a:solidFill>
          </p:spPr>
          <p:txBody>
            <a:bodyPr/>
            <a:lstStyle/>
            <a:p>
              <a:endParaRPr lang="en-US"/>
            </a:p>
          </p:txBody>
        </p:sp>
      </p:grpSp>
      <p:grpSp>
        <p:nvGrpSpPr>
          <p:cNvPr id="71" name="Group 71"/>
          <p:cNvGrpSpPr/>
          <p:nvPr/>
        </p:nvGrpSpPr>
        <p:grpSpPr>
          <a:xfrm>
            <a:off x="969264" y="8833104"/>
            <a:ext cx="6949440" cy="457200"/>
            <a:chOff x="0" y="0"/>
            <a:chExt cx="9265920" cy="609600"/>
          </a:xfrm>
        </p:grpSpPr>
        <p:sp>
          <p:nvSpPr>
            <p:cNvPr id="72" name="Freeform 72"/>
            <p:cNvSpPr/>
            <p:nvPr/>
          </p:nvSpPr>
          <p:spPr>
            <a:xfrm>
              <a:off x="0" y="0"/>
              <a:ext cx="9265920" cy="609600"/>
            </a:xfrm>
            <a:custGeom>
              <a:avLst/>
              <a:gdLst/>
              <a:ahLst/>
              <a:cxnLst/>
              <a:rect l="l" t="t" r="r" b="b"/>
              <a:pathLst>
                <a:path w="9265920" h="609600">
                  <a:moveTo>
                    <a:pt x="0" y="0"/>
                  </a:moveTo>
                  <a:lnTo>
                    <a:pt x="9265920" y="0"/>
                  </a:lnTo>
                  <a:lnTo>
                    <a:pt x="9265920" y="609600"/>
                  </a:lnTo>
                  <a:lnTo>
                    <a:pt x="0" y="609600"/>
                  </a:lnTo>
                  <a:close/>
                </a:path>
              </a:pathLst>
            </a:custGeom>
            <a:blipFill>
              <a:blip r:embed="rId2">
                <a:alphaModFix amt="0"/>
              </a:blip>
              <a:stretch>
                <a:fillRect t="-246172" b="-246172"/>
              </a:stretch>
            </a:blipFill>
          </p:spPr>
          <p:txBody>
            <a:bodyPr/>
            <a:lstStyle/>
            <a:p>
              <a:endParaRPr lang="en-US"/>
            </a:p>
          </p:txBody>
        </p:sp>
        <p:sp>
          <p:nvSpPr>
            <p:cNvPr id="73" name="TextBox 73"/>
            <p:cNvSpPr txBox="1"/>
            <p:nvPr/>
          </p:nvSpPr>
          <p:spPr>
            <a:xfrm>
              <a:off x="0" y="-38100"/>
              <a:ext cx="9265920" cy="647700"/>
            </a:xfrm>
            <a:prstGeom prst="rect">
              <a:avLst/>
            </a:prstGeom>
          </p:spPr>
          <p:txBody>
            <a:bodyPr lIns="0" tIns="0" rIns="0" bIns="0" rtlCol="0" anchor="ctr"/>
            <a:lstStyle/>
            <a:p>
              <a:pPr algn="ctr">
                <a:lnSpc>
                  <a:spcPts val="2280"/>
                </a:lnSpc>
              </a:pPr>
              <a:r>
                <a:rPr lang="en-US" sz="1900" b="1">
                  <a:solidFill>
                    <a:srgbClr val="E8A020"/>
                  </a:solidFill>
                  <a:latin typeface="Calibri (MS) Bold"/>
                  <a:ea typeface="Calibri (MS) Bold"/>
                  <a:cs typeface="Calibri (MS) Bold"/>
                  <a:sym typeface="Calibri (MS) Bold"/>
                </a:rPr>
                <a:t>+400% chloride in urban creeks (TRCA)</a:t>
              </a:r>
            </a:p>
          </p:txBody>
        </p:sp>
      </p:grpSp>
      <p:grpSp>
        <p:nvGrpSpPr>
          <p:cNvPr id="74" name="Group 74"/>
          <p:cNvGrpSpPr/>
          <p:nvPr/>
        </p:nvGrpSpPr>
        <p:grpSpPr>
          <a:xfrm>
            <a:off x="9497063" y="6113783"/>
            <a:ext cx="8255003" cy="3408683"/>
            <a:chOff x="0" y="0"/>
            <a:chExt cx="11006671" cy="4544911"/>
          </a:xfrm>
        </p:grpSpPr>
        <p:sp>
          <p:nvSpPr>
            <p:cNvPr id="75" name="Freeform 75"/>
            <p:cNvSpPr/>
            <p:nvPr/>
          </p:nvSpPr>
          <p:spPr>
            <a:xfrm>
              <a:off x="16891" y="16891"/>
              <a:ext cx="10972800" cy="4511040"/>
            </a:xfrm>
            <a:custGeom>
              <a:avLst/>
              <a:gdLst/>
              <a:ahLst/>
              <a:cxnLst/>
              <a:rect l="l" t="t" r="r" b="b"/>
              <a:pathLst>
                <a:path w="10972800" h="4511040">
                  <a:moveTo>
                    <a:pt x="0" y="0"/>
                  </a:moveTo>
                  <a:lnTo>
                    <a:pt x="10972800" y="0"/>
                  </a:lnTo>
                  <a:lnTo>
                    <a:pt x="10972800" y="4511040"/>
                  </a:lnTo>
                  <a:lnTo>
                    <a:pt x="0" y="4511040"/>
                  </a:lnTo>
                  <a:close/>
                </a:path>
              </a:pathLst>
            </a:custGeom>
            <a:solidFill>
              <a:srgbClr val="112233"/>
            </a:solidFill>
          </p:spPr>
          <p:txBody>
            <a:bodyPr/>
            <a:lstStyle/>
            <a:p>
              <a:endParaRPr lang="en-US"/>
            </a:p>
          </p:txBody>
        </p:sp>
        <p:sp>
          <p:nvSpPr>
            <p:cNvPr id="76" name="Freeform 76"/>
            <p:cNvSpPr/>
            <p:nvPr/>
          </p:nvSpPr>
          <p:spPr>
            <a:xfrm>
              <a:off x="0" y="0"/>
              <a:ext cx="11006582" cy="4544822"/>
            </a:xfrm>
            <a:custGeom>
              <a:avLst/>
              <a:gdLst/>
              <a:ahLst/>
              <a:cxnLst/>
              <a:rect l="l" t="t" r="r" b="b"/>
              <a:pathLst>
                <a:path w="11006582" h="4544822">
                  <a:moveTo>
                    <a:pt x="16891" y="0"/>
                  </a:moveTo>
                  <a:lnTo>
                    <a:pt x="10989691" y="0"/>
                  </a:lnTo>
                  <a:cubicBezTo>
                    <a:pt x="10999089" y="0"/>
                    <a:pt x="11006582" y="7620"/>
                    <a:pt x="11006582" y="16891"/>
                  </a:cubicBezTo>
                  <a:lnTo>
                    <a:pt x="11006582" y="4527931"/>
                  </a:lnTo>
                  <a:cubicBezTo>
                    <a:pt x="11006582" y="4537329"/>
                    <a:pt x="10998962" y="4544822"/>
                    <a:pt x="10989691" y="4544822"/>
                  </a:cubicBezTo>
                  <a:lnTo>
                    <a:pt x="16891" y="4544822"/>
                  </a:lnTo>
                  <a:cubicBezTo>
                    <a:pt x="7493" y="4544822"/>
                    <a:pt x="0" y="4537202"/>
                    <a:pt x="0" y="4527931"/>
                  </a:cubicBezTo>
                  <a:lnTo>
                    <a:pt x="0" y="16891"/>
                  </a:lnTo>
                  <a:cubicBezTo>
                    <a:pt x="0" y="7620"/>
                    <a:pt x="7620" y="0"/>
                    <a:pt x="16891" y="0"/>
                  </a:cubicBezTo>
                  <a:moveTo>
                    <a:pt x="16891" y="33909"/>
                  </a:moveTo>
                  <a:lnTo>
                    <a:pt x="16891" y="16891"/>
                  </a:lnTo>
                  <a:lnTo>
                    <a:pt x="33909" y="16891"/>
                  </a:lnTo>
                  <a:lnTo>
                    <a:pt x="33909" y="4527931"/>
                  </a:lnTo>
                  <a:lnTo>
                    <a:pt x="16891" y="4527931"/>
                  </a:lnTo>
                  <a:lnTo>
                    <a:pt x="16891" y="4511040"/>
                  </a:lnTo>
                  <a:lnTo>
                    <a:pt x="10989691" y="4511040"/>
                  </a:lnTo>
                  <a:lnTo>
                    <a:pt x="10989691" y="4527931"/>
                  </a:lnTo>
                  <a:lnTo>
                    <a:pt x="10972800" y="4527931"/>
                  </a:lnTo>
                  <a:lnTo>
                    <a:pt x="10972800" y="16891"/>
                  </a:lnTo>
                  <a:lnTo>
                    <a:pt x="10989691" y="16891"/>
                  </a:lnTo>
                  <a:lnTo>
                    <a:pt x="10989691" y="33909"/>
                  </a:lnTo>
                  <a:lnTo>
                    <a:pt x="16891" y="33909"/>
                  </a:lnTo>
                  <a:close/>
                </a:path>
              </a:pathLst>
            </a:custGeom>
            <a:solidFill>
              <a:srgbClr val="0D7C8C">
                <a:alpha val="15686"/>
              </a:srgbClr>
            </a:solidFill>
          </p:spPr>
          <p:txBody>
            <a:bodyPr/>
            <a:lstStyle/>
            <a:p>
              <a:endParaRPr lang="en-US"/>
            </a:p>
          </p:txBody>
        </p:sp>
      </p:grpSp>
      <p:grpSp>
        <p:nvGrpSpPr>
          <p:cNvPr id="77" name="Group 77"/>
          <p:cNvGrpSpPr/>
          <p:nvPr/>
        </p:nvGrpSpPr>
        <p:grpSpPr>
          <a:xfrm>
            <a:off x="9497063" y="6113783"/>
            <a:ext cx="8255003" cy="153419"/>
            <a:chOff x="0" y="0"/>
            <a:chExt cx="11006671" cy="204559"/>
          </a:xfrm>
        </p:grpSpPr>
        <p:sp>
          <p:nvSpPr>
            <p:cNvPr id="78" name="Freeform 78"/>
            <p:cNvSpPr/>
            <p:nvPr/>
          </p:nvSpPr>
          <p:spPr>
            <a:xfrm>
              <a:off x="16891" y="16891"/>
              <a:ext cx="10972800" cy="170688"/>
            </a:xfrm>
            <a:custGeom>
              <a:avLst/>
              <a:gdLst/>
              <a:ahLst/>
              <a:cxnLst/>
              <a:rect l="l" t="t" r="r" b="b"/>
              <a:pathLst>
                <a:path w="10972800" h="170688">
                  <a:moveTo>
                    <a:pt x="0" y="0"/>
                  </a:moveTo>
                  <a:lnTo>
                    <a:pt x="10972800" y="0"/>
                  </a:lnTo>
                  <a:lnTo>
                    <a:pt x="10972800" y="170688"/>
                  </a:lnTo>
                  <a:lnTo>
                    <a:pt x="0" y="170688"/>
                  </a:lnTo>
                  <a:close/>
                </a:path>
              </a:pathLst>
            </a:custGeom>
            <a:solidFill>
              <a:srgbClr val="00C2CC"/>
            </a:solidFill>
          </p:spPr>
          <p:txBody>
            <a:bodyPr/>
            <a:lstStyle/>
            <a:p>
              <a:endParaRPr lang="en-US"/>
            </a:p>
          </p:txBody>
        </p:sp>
        <p:sp>
          <p:nvSpPr>
            <p:cNvPr id="79" name="Freeform 79"/>
            <p:cNvSpPr/>
            <p:nvPr/>
          </p:nvSpPr>
          <p:spPr>
            <a:xfrm>
              <a:off x="0" y="0"/>
              <a:ext cx="11006582" cy="204472"/>
            </a:xfrm>
            <a:custGeom>
              <a:avLst/>
              <a:gdLst/>
              <a:ahLst/>
              <a:cxnLst/>
              <a:rect l="l" t="t" r="r" b="b"/>
              <a:pathLst>
                <a:path w="11006582" h="204472">
                  <a:moveTo>
                    <a:pt x="16891" y="0"/>
                  </a:moveTo>
                  <a:lnTo>
                    <a:pt x="10989691" y="0"/>
                  </a:lnTo>
                  <a:cubicBezTo>
                    <a:pt x="10999089" y="0"/>
                    <a:pt x="11006582" y="7620"/>
                    <a:pt x="11006582" y="16891"/>
                  </a:cubicBezTo>
                  <a:lnTo>
                    <a:pt x="11006582" y="187579"/>
                  </a:lnTo>
                  <a:cubicBezTo>
                    <a:pt x="11006582" y="196977"/>
                    <a:pt x="10998962" y="204470"/>
                    <a:pt x="10989691" y="204470"/>
                  </a:cubicBezTo>
                  <a:lnTo>
                    <a:pt x="16891" y="204470"/>
                  </a:lnTo>
                  <a:cubicBezTo>
                    <a:pt x="7620" y="204597"/>
                    <a:pt x="0" y="196977"/>
                    <a:pt x="0" y="187579"/>
                  </a:cubicBezTo>
                  <a:lnTo>
                    <a:pt x="0" y="16891"/>
                  </a:lnTo>
                  <a:cubicBezTo>
                    <a:pt x="0" y="7620"/>
                    <a:pt x="7620" y="0"/>
                    <a:pt x="16891" y="0"/>
                  </a:cubicBezTo>
                  <a:moveTo>
                    <a:pt x="16891" y="33909"/>
                  </a:moveTo>
                  <a:lnTo>
                    <a:pt x="16891" y="16891"/>
                  </a:lnTo>
                  <a:lnTo>
                    <a:pt x="33909" y="16891"/>
                  </a:lnTo>
                  <a:lnTo>
                    <a:pt x="33909" y="187579"/>
                  </a:lnTo>
                  <a:lnTo>
                    <a:pt x="16891" y="187579"/>
                  </a:lnTo>
                  <a:lnTo>
                    <a:pt x="16891" y="170688"/>
                  </a:lnTo>
                  <a:lnTo>
                    <a:pt x="10989691" y="170688"/>
                  </a:lnTo>
                  <a:lnTo>
                    <a:pt x="10989691" y="187579"/>
                  </a:lnTo>
                  <a:lnTo>
                    <a:pt x="10972800" y="187579"/>
                  </a:lnTo>
                  <a:lnTo>
                    <a:pt x="10972800" y="16891"/>
                  </a:lnTo>
                  <a:lnTo>
                    <a:pt x="10989691" y="16891"/>
                  </a:lnTo>
                  <a:lnTo>
                    <a:pt x="10989691" y="33909"/>
                  </a:lnTo>
                  <a:lnTo>
                    <a:pt x="16891" y="33909"/>
                  </a:lnTo>
                  <a:close/>
                </a:path>
              </a:pathLst>
            </a:custGeom>
            <a:solidFill>
              <a:srgbClr val="00C2CC"/>
            </a:solidFill>
          </p:spPr>
          <p:txBody>
            <a:bodyPr/>
            <a:lstStyle/>
            <a:p>
              <a:endParaRPr lang="en-US"/>
            </a:p>
          </p:txBody>
        </p:sp>
      </p:grpSp>
      <p:grpSp>
        <p:nvGrpSpPr>
          <p:cNvPr id="80" name="Group 80"/>
          <p:cNvGrpSpPr/>
          <p:nvPr/>
        </p:nvGrpSpPr>
        <p:grpSpPr>
          <a:xfrm>
            <a:off x="9838944" y="6492240"/>
            <a:ext cx="768096" cy="768096"/>
            <a:chOff x="0" y="0"/>
            <a:chExt cx="1024128" cy="1024128"/>
          </a:xfrm>
        </p:grpSpPr>
        <p:sp>
          <p:nvSpPr>
            <p:cNvPr id="81" name="Freeform 81" descr="preencoded.png"/>
            <p:cNvSpPr/>
            <p:nvPr/>
          </p:nvSpPr>
          <p:spPr>
            <a:xfrm>
              <a:off x="0" y="0"/>
              <a:ext cx="1024128" cy="1024128"/>
            </a:xfrm>
            <a:custGeom>
              <a:avLst/>
              <a:gdLst/>
              <a:ahLst/>
              <a:cxnLst/>
              <a:rect l="l" t="t" r="r" b="b"/>
              <a:pathLst>
                <a:path w="1024128" h="1024128">
                  <a:moveTo>
                    <a:pt x="0" y="0"/>
                  </a:moveTo>
                  <a:lnTo>
                    <a:pt x="1024128" y="0"/>
                  </a:lnTo>
                  <a:lnTo>
                    <a:pt x="1024128" y="1024128"/>
                  </a:lnTo>
                  <a:lnTo>
                    <a:pt x="0" y="1024128"/>
                  </a:lnTo>
                  <a:lnTo>
                    <a:pt x="0" y="0"/>
                  </a:lnTo>
                  <a:close/>
                </a:path>
              </a:pathLst>
            </a:custGeom>
            <a:blipFill>
              <a:blip r:embed="rId6"/>
              <a:stretch>
                <a:fillRect/>
              </a:stretch>
            </a:blipFill>
          </p:spPr>
          <p:txBody>
            <a:bodyPr/>
            <a:lstStyle/>
            <a:p>
              <a:endParaRPr lang="en-US"/>
            </a:p>
          </p:txBody>
        </p:sp>
      </p:grpSp>
      <p:grpSp>
        <p:nvGrpSpPr>
          <p:cNvPr id="82" name="Group 82"/>
          <p:cNvGrpSpPr/>
          <p:nvPr/>
        </p:nvGrpSpPr>
        <p:grpSpPr>
          <a:xfrm>
            <a:off x="10826496" y="6382512"/>
            <a:ext cx="6583680" cy="768096"/>
            <a:chOff x="0" y="0"/>
            <a:chExt cx="8778240" cy="1024128"/>
          </a:xfrm>
        </p:grpSpPr>
        <p:sp>
          <p:nvSpPr>
            <p:cNvPr id="83" name="Freeform 83"/>
            <p:cNvSpPr/>
            <p:nvPr/>
          </p:nvSpPr>
          <p:spPr>
            <a:xfrm>
              <a:off x="0" y="0"/>
              <a:ext cx="8778240" cy="1024128"/>
            </a:xfrm>
            <a:custGeom>
              <a:avLst/>
              <a:gdLst/>
              <a:ahLst/>
              <a:cxnLst/>
              <a:rect l="l" t="t" r="r" b="b"/>
              <a:pathLst>
                <a:path w="8778240" h="1024128">
                  <a:moveTo>
                    <a:pt x="0" y="0"/>
                  </a:moveTo>
                  <a:lnTo>
                    <a:pt x="8778240" y="0"/>
                  </a:lnTo>
                  <a:lnTo>
                    <a:pt x="8778240" y="1024128"/>
                  </a:lnTo>
                  <a:lnTo>
                    <a:pt x="0" y="1024128"/>
                  </a:lnTo>
                  <a:close/>
                </a:path>
              </a:pathLst>
            </a:custGeom>
            <a:blipFill>
              <a:blip r:embed="rId2">
                <a:alphaModFix amt="0"/>
              </a:blip>
              <a:stretch>
                <a:fillRect t="-117014" b="-117014"/>
              </a:stretch>
            </a:blipFill>
          </p:spPr>
          <p:txBody>
            <a:bodyPr/>
            <a:lstStyle/>
            <a:p>
              <a:endParaRPr lang="en-US"/>
            </a:p>
          </p:txBody>
        </p:sp>
        <p:sp>
          <p:nvSpPr>
            <p:cNvPr id="84" name="TextBox 84"/>
            <p:cNvSpPr txBox="1"/>
            <p:nvPr/>
          </p:nvSpPr>
          <p:spPr>
            <a:xfrm>
              <a:off x="0" y="-57150"/>
              <a:ext cx="8778240" cy="1081278"/>
            </a:xfrm>
            <a:prstGeom prst="rect">
              <a:avLst/>
            </a:prstGeom>
          </p:spPr>
          <p:txBody>
            <a:bodyPr lIns="0" tIns="0" rIns="0" bIns="0" rtlCol="0" anchor="ctr"/>
            <a:lstStyle/>
            <a:p>
              <a:pPr algn="l">
                <a:lnSpc>
                  <a:spcPts val="3120"/>
                </a:lnSpc>
              </a:pPr>
              <a:r>
                <a:rPr lang="en-US" sz="2600" b="1">
                  <a:solidFill>
                    <a:srgbClr val="FFFFFF"/>
                  </a:solidFill>
                  <a:latin typeface="Calibri (MS) Bold"/>
                  <a:ea typeface="Calibri (MS) Bold"/>
                  <a:cs typeface="Calibri (MS) Bold"/>
                  <a:sym typeface="Calibri (MS) Bold"/>
                </a:rPr>
                <a:t>Infrastructure Corrosion</a:t>
              </a:r>
            </a:p>
          </p:txBody>
        </p:sp>
      </p:grpSp>
      <p:grpSp>
        <p:nvGrpSpPr>
          <p:cNvPr id="85" name="Group 85"/>
          <p:cNvGrpSpPr/>
          <p:nvPr/>
        </p:nvGrpSpPr>
        <p:grpSpPr>
          <a:xfrm>
            <a:off x="9838944" y="7370064"/>
            <a:ext cx="7571232" cy="1316736"/>
            <a:chOff x="0" y="0"/>
            <a:chExt cx="10094976" cy="1755648"/>
          </a:xfrm>
        </p:grpSpPr>
        <p:sp>
          <p:nvSpPr>
            <p:cNvPr id="86" name="Freeform 86"/>
            <p:cNvSpPr/>
            <p:nvPr/>
          </p:nvSpPr>
          <p:spPr>
            <a:xfrm>
              <a:off x="0" y="0"/>
              <a:ext cx="10094976" cy="1755648"/>
            </a:xfrm>
            <a:custGeom>
              <a:avLst/>
              <a:gdLst/>
              <a:ahLst/>
              <a:cxnLst/>
              <a:rect l="l" t="t" r="r" b="b"/>
              <a:pathLst>
                <a:path w="10094976" h="1755648">
                  <a:moveTo>
                    <a:pt x="0" y="0"/>
                  </a:moveTo>
                  <a:lnTo>
                    <a:pt x="10094976" y="0"/>
                  </a:lnTo>
                  <a:lnTo>
                    <a:pt x="10094976" y="1755648"/>
                  </a:lnTo>
                  <a:lnTo>
                    <a:pt x="0" y="1755648"/>
                  </a:lnTo>
                  <a:close/>
                </a:path>
              </a:pathLst>
            </a:custGeom>
            <a:blipFill>
              <a:blip r:embed="rId2">
                <a:alphaModFix amt="0"/>
              </a:blip>
              <a:stretch>
                <a:fillRect t="-62038" b="-62038"/>
              </a:stretch>
            </a:blipFill>
          </p:spPr>
          <p:txBody>
            <a:bodyPr/>
            <a:lstStyle/>
            <a:p>
              <a:endParaRPr lang="en-US"/>
            </a:p>
          </p:txBody>
        </p:sp>
        <p:sp>
          <p:nvSpPr>
            <p:cNvPr id="87" name="TextBox 87"/>
            <p:cNvSpPr txBox="1"/>
            <p:nvPr/>
          </p:nvSpPr>
          <p:spPr>
            <a:xfrm>
              <a:off x="0" y="-38100"/>
              <a:ext cx="10094976" cy="1793748"/>
            </a:xfrm>
            <a:prstGeom prst="rect">
              <a:avLst/>
            </a:prstGeom>
          </p:spPr>
          <p:txBody>
            <a:bodyPr lIns="0" tIns="0" rIns="0" bIns="0" rtlCol="0" anchor="ctr"/>
            <a:lstStyle/>
            <a:p>
              <a:pPr algn="l">
                <a:lnSpc>
                  <a:spcPts val="2400"/>
                </a:lnSpc>
              </a:pPr>
              <a:r>
                <a:rPr lang="en-US" sz="2000">
                  <a:solidFill>
                    <a:srgbClr val="B8D8E8"/>
                  </a:solidFill>
                  <a:latin typeface="Calibri (MS)"/>
                  <a:ea typeface="Calibri (MS)"/>
                  <a:cs typeface="Calibri (MS)"/>
                  <a:sym typeface="Calibri (MS)"/>
                </a:rPr>
                <a:t>Excess salt accelerates corrosion of bridges, road surfaces, and water mains creating repair costs that compound over decades across Canada.</a:t>
              </a:r>
            </a:p>
          </p:txBody>
        </p:sp>
      </p:grpSp>
      <p:grpSp>
        <p:nvGrpSpPr>
          <p:cNvPr id="88" name="Group 88"/>
          <p:cNvGrpSpPr/>
          <p:nvPr/>
        </p:nvGrpSpPr>
        <p:grpSpPr>
          <a:xfrm>
            <a:off x="9826247" y="8820407"/>
            <a:ext cx="6974843" cy="482603"/>
            <a:chOff x="0" y="0"/>
            <a:chExt cx="9299791" cy="643471"/>
          </a:xfrm>
        </p:grpSpPr>
        <p:sp>
          <p:nvSpPr>
            <p:cNvPr id="89" name="Freeform 89"/>
            <p:cNvSpPr/>
            <p:nvPr/>
          </p:nvSpPr>
          <p:spPr>
            <a:xfrm>
              <a:off x="16891" y="16891"/>
              <a:ext cx="9265920" cy="609600"/>
            </a:xfrm>
            <a:custGeom>
              <a:avLst/>
              <a:gdLst/>
              <a:ahLst/>
              <a:cxnLst/>
              <a:rect l="l" t="t" r="r" b="b"/>
              <a:pathLst>
                <a:path w="9265920" h="609600">
                  <a:moveTo>
                    <a:pt x="0" y="0"/>
                  </a:moveTo>
                  <a:lnTo>
                    <a:pt x="9265920" y="0"/>
                  </a:lnTo>
                  <a:lnTo>
                    <a:pt x="9265920" y="609600"/>
                  </a:lnTo>
                  <a:lnTo>
                    <a:pt x="0" y="609600"/>
                  </a:lnTo>
                  <a:close/>
                </a:path>
              </a:pathLst>
            </a:custGeom>
            <a:solidFill>
              <a:srgbClr val="E8A020">
                <a:alpha val="3922"/>
              </a:srgbClr>
            </a:solidFill>
          </p:spPr>
          <p:txBody>
            <a:bodyPr/>
            <a:lstStyle/>
            <a:p>
              <a:endParaRPr lang="en-US"/>
            </a:p>
          </p:txBody>
        </p:sp>
        <p:sp>
          <p:nvSpPr>
            <p:cNvPr id="90" name="Freeform 90"/>
            <p:cNvSpPr/>
            <p:nvPr/>
          </p:nvSpPr>
          <p:spPr>
            <a:xfrm>
              <a:off x="0" y="0"/>
              <a:ext cx="9299701" cy="643384"/>
            </a:xfrm>
            <a:custGeom>
              <a:avLst/>
              <a:gdLst/>
              <a:ahLst/>
              <a:cxnLst/>
              <a:rect l="l" t="t" r="r" b="b"/>
              <a:pathLst>
                <a:path w="9299701" h="643384">
                  <a:moveTo>
                    <a:pt x="16891" y="0"/>
                  </a:moveTo>
                  <a:lnTo>
                    <a:pt x="9282811" y="0"/>
                  </a:lnTo>
                  <a:cubicBezTo>
                    <a:pt x="9292209" y="0"/>
                    <a:pt x="9299701" y="7620"/>
                    <a:pt x="9299701" y="16891"/>
                  </a:cubicBezTo>
                  <a:lnTo>
                    <a:pt x="9299701" y="626491"/>
                  </a:lnTo>
                  <a:cubicBezTo>
                    <a:pt x="9299701" y="635889"/>
                    <a:pt x="9292082" y="643382"/>
                    <a:pt x="9282811" y="643382"/>
                  </a:cubicBezTo>
                  <a:lnTo>
                    <a:pt x="16891" y="643382"/>
                  </a:lnTo>
                  <a:cubicBezTo>
                    <a:pt x="7620" y="643509"/>
                    <a:pt x="0" y="635889"/>
                    <a:pt x="0" y="626491"/>
                  </a:cubicBezTo>
                  <a:lnTo>
                    <a:pt x="0" y="16891"/>
                  </a:lnTo>
                  <a:cubicBezTo>
                    <a:pt x="0" y="7620"/>
                    <a:pt x="7620" y="0"/>
                    <a:pt x="16891" y="0"/>
                  </a:cubicBezTo>
                  <a:moveTo>
                    <a:pt x="16891" y="33909"/>
                  </a:moveTo>
                  <a:lnTo>
                    <a:pt x="16891" y="16891"/>
                  </a:lnTo>
                  <a:lnTo>
                    <a:pt x="33909" y="16891"/>
                  </a:lnTo>
                  <a:lnTo>
                    <a:pt x="33909" y="626491"/>
                  </a:lnTo>
                  <a:lnTo>
                    <a:pt x="16891" y="626491"/>
                  </a:lnTo>
                  <a:lnTo>
                    <a:pt x="16891" y="609600"/>
                  </a:lnTo>
                  <a:lnTo>
                    <a:pt x="9282811" y="609600"/>
                  </a:lnTo>
                  <a:lnTo>
                    <a:pt x="9282811" y="626491"/>
                  </a:lnTo>
                  <a:lnTo>
                    <a:pt x="9265920" y="626491"/>
                  </a:lnTo>
                  <a:lnTo>
                    <a:pt x="9265920" y="16891"/>
                  </a:lnTo>
                  <a:lnTo>
                    <a:pt x="9282811" y="16891"/>
                  </a:lnTo>
                  <a:lnTo>
                    <a:pt x="9282811" y="33909"/>
                  </a:lnTo>
                  <a:lnTo>
                    <a:pt x="16891" y="33909"/>
                  </a:lnTo>
                  <a:close/>
                </a:path>
              </a:pathLst>
            </a:custGeom>
            <a:solidFill>
              <a:srgbClr val="E8A020">
                <a:alpha val="24706"/>
              </a:srgbClr>
            </a:solidFill>
          </p:spPr>
          <p:txBody>
            <a:bodyPr/>
            <a:lstStyle/>
            <a:p>
              <a:endParaRPr lang="en-US"/>
            </a:p>
          </p:txBody>
        </p:sp>
      </p:grpSp>
      <p:grpSp>
        <p:nvGrpSpPr>
          <p:cNvPr id="91" name="Group 91"/>
          <p:cNvGrpSpPr/>
          <p:nvPr/>
        </p:nvGrpSpPr>
        <p:grpSpPr>
          <a:xfrm>
            <a:off x="9838944" y="8833104"/>
            <a:ext cx="6949440" cy="457200"/>
            <a:chOff x="0" y="0"/>
            <a:chExt cx="9265920" cy="609600"/>
          </a:xfrm>
        </p:grpSpPr>
        <p:sp>
          <p:nvSpPr>
            <p:cNvPr id="92" name="Freeform 92"/>
            <p:cNvSpPr/>
            <p:nvPr/>
          </p:nvSpPr>
          <p:spPr>
            <a:xfrm>
              <a:off x="0" y="0"/>
              <a:ext cx="9265920" cy="609600"/>
            </a:xfrm>
            <a:custGeom>
              <a:avLst/>
              <a:gdLst/>
              <a:ahLst/>
              <a:cxnLst/>
              <a:rect l="l" t="t" r="r" b="b"/>
              <a:pathLst>
                <a:path w="9265920" h="609600">
                  <a:moveTo>
                    <a:pt x="0" y="0"/>
                  </a:moveTo>
                  <a:lnTo>
                    <a:pt x="9265920" y="0"/>
                  </a:lnTo>
                  <a:lnTo>
                    <a:pt x="9265920" y="609600"/>
                  </a:lnTo>
                  <a:lnTo>
                    <a:pt x="0" y="609600"/>
                  </a:lnTo>
                  <a:close/>
                </a:path>
              </a:pathLst>
            </a:custGeom>
            <a:blipFill>
              <a:blip r:embed="rId2">
                <a:alphaModFix amt="0"/>
              </a:blip>
              <a:stretch>
                <a:fillRect t="-246172" b="-246172"/>
              </a:stretch>
            </a:blipFill>
          </p:spPr>
          <p:txBody>
            <a:bodyPr/>
            <a:lstStyle/>
            <a:p>
              <a:endParaRPr lang="en-US"/>
            </a:p>
          </p:txBody>
        </p:sp>
        <p:sp>
          <p:nvSpPr>
            <p:cNvPr id="93" name="TextBox 93"/>
            <p:cNvSpPr txBox="1"/>
            <p:nvPr/>
          </p:nvSpPr>
          <p:spPr>
            <a:xfrm>
              <a:off x="0" y="-38100"/>
              <a:ext cx="9265920" cy="647700"/>
            </a:xfrm>
            <a:prstGeom prst="rect">
              <a:avLst/>
            </a:prstGeom>
          </p:spPr>
          <p:txBody>
            <a:bodyPr lIns="0" tIns="0" rIns="0" bIns="0" rtlCol="0" anchor="ctr"/>
            <a:lstStyle/>
            <a:p>
              <a:pPr algn="ctr">
                <a:lnSpc>
                  <a:spcPts val="2280"/>
                </a:lnSpc>
              </a:pPr>
              <a:r>
                <a:rPr lang="en-US" sz="1900" b="1">
                  <a:solidFill>
                    <a:srgbClr val="E8A020"/>
                  </a:solidFill>
                  <a:latin typeface="Calibri (MS) Bold"/>
                  <a:ea typeface="Calibri (MS) Bold"/>
                  <a:cs typeface="Calibri (MS) Bold"/>
                  <a:sym typeface="Calibri (MS) Bold"/>
                </a:rPr>
                <a:t>$5B+ annual damage across Canada (Globe &amp; Mail)</a:t>
              </a:r>
            </a:p>
          </p:txBody>
        </p:sp>
      </p:grpSp>
      <p:grpSp>
        <p:nvGrpSpPr>
          <p:cNvPr id="94" name="Group 94"/>
          <p:cNvGrpSpPr/>
          <p:nvPr/>
        </p:nvGrpSpPr>
        <p:grpSpPr>
          <a:xfrm>
            <a:off x="640080" y="9637776"/>
            <a:ext cx="17007840" cy="512064"/>
            <a:chOff x="0" y="0"/>
            <a:chExt cx="22677120" cy="682752"/>
          </a:xfrm>
        </p:grpSpPr>
        <p:sp>
          <p:nvSpPr>
            <p:cNvPr id="95" name="Freeform 95"/>
            <p:cNvSpPr/>
            <p:nvPr/>
          </p:nvSpPr>
          <p:spPr>
            <a:xfrm>
              <a:off x="0" y="0"/>
              <a:ext cx="22677120" cy="682752"/>
            </a:xfrm>
            <a:custGeom>
              <a:avLst/>
              <a:gdLst/>
              <a:ahLst/>
              <a:cxnLst/>
              <a:rect l="l" t="t" r="r" b="b"/>
              <a:pathLst>
                <a:path w="22677120" h="682752">
                  <a:moveTo>
                    <a:pt x="0" y="0"/>
                  </a:moveTo>
                  <a:lnTo>
                    <a:pt x="22677120" y="0"/>
                  </a:lnTo>
                  <a:lnTo>
                    <a:pt x="22677120" y="682752"/>
                  </a:lnTo>
                  <a:lnTo>
                    <a:pt x="0" y="682752"/>
                  </a:lnTo>
                  <a:close/>
                </a:path>
              </a:pathLst>
            </a:custGeom>
            <a:blipFill>
              <a:blip r:embed="rId2">
                <a:alphaModFix amt="0"/>
              </a:blip>
              <a:stretch>
                <a:fillRect t="-597181" b="-597181"/>
              </a:stretch>
            </a:blipFill>
          </p:spPr>
          <p:txBody>
            <a:bodyPr/>
            <a:lstStyle/>
            <a:p>
              <a:endParaRPr lang="en-US"/>
            </a:p>
          </p:txBody>
        </p:sp>
        <p:sp>
          <p:nvSpPr>
            <p:cNvPr id="96" name="TextBox 96"/>
            <p:cNvSpPr txBox="1"/>
            <p:nvPr/>
          </p:nvSpPr>
          <p:spPr>
            <a:xfrm>
              <a:off x="0" y="-47625"/>
              <a:ext cx="22677120" cy="730377"/>
            </a:xfrm>
            <a:prstGeom prst="rect">
              <a:avLst/>
            </a:prstGeom>
          </p:spPr>
          <p:txBody>
            <a:bodyPr lIns="0" tIns="0" rIns="0" bIns="0" rtlCol="0" anchor="ctr"/>
            <a:lstStyle/>
            <a:p>
              <a:pPr algn="ctr">
                <a:lnSpc>
                  <a:spcPts val="2640"/>
                </a:lnSpc>
              </a:pPr>
              <a:r>
                <a:rPr lang="en-US" sz="2200" i="1">
                  <a:solidFill>
                    <a:srgbClr val="607080"/>
                  </a:solidFill>
                  <a:latin typeface="Calibri (MS) Italics"/>
                  <a:ea typeface="Calibri (MS) Italics"/>
                  <a:cs typeface="Calibri (MS) Italics"/>
                  <a:sym typeface="Calibri (MS) Italics"/>
                </a:rPr>
                <a:t>All four hazards are worsening with climate change and all four drive excess salt use</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Freeform 2"/>
          <p:cNvSpPr/>
          <p:nvPr/>
        </p:nvSpPr>
        <p:spPr>
          <a:xfrm>
            <a:off x="10137621" y="1774486"/>
            <a:ext cx="6257181" cy="8690529"/>
          </a:xfrm>
          <a:custGeom>
            <a:avLst/>
            <a:gdLst/>
            <a:ahLst/>
            <a:cxnLst/>
            <a:rect l="l" t="t" r="r" b="b"/>
            <a:pathLst>
              <a:path w="6257181" h="8690529">
                <a:moveTo>
                  <a:pt x="0" y="0"/>
                </a:moveTo>
                <a:lnTo>
                  <a:pt x="6257181" y="0"/>
                </a:lnTo>
                <a:lnTo>
                  <a:pt x="6257181" y="8690529"/>
                </a:lnTo>
                <a:lnTo>
                  <a:pt x="0" y="869052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203586" y="2982958"/>
            <a:ext cx="6534077" cy="1455495"/>
          </a:xfrm>
          <a:prstGeom prst="rect">
            <a:avLst/>
          </a:prstGeom>
        </p:spPr>
        <p:txBody>
          <a:bodyPr lIns="0" tIns="0" rIns="0" bIns="0" rtlCol="0" anchor="t">
            <a:spAutoFit/>
          </a:bodyPr>
          <a:lstStyle/>
          <a:p>
            <a:pPr marL="0" lvl="0" indent="0" algn="l">
              <a:lnSpc>
                <a:spcPts val="5875"/>
              </a:lnSpc>
            </a:pPr>
            <a:r>
              <a:rPr lang="en-US" sz="4197" b="1">
                <a:solidFill>
                  <a:srgbClr val="000000"/>
                </a:solidFill>
                <a:latin typeface="Montserrat Bold"/>
                <a:ea typeface="Montserrat Bold"/>
                <a:cs typeface="Montserrat Bold"/>
                <a:sym typeface="Montserrat Bold"/>
              </a:rPr>
              <a:t>Hidden Assumption Uncovered</a:t>
            </a:r>
          </a:p>
        </p:txBody>
      </p:sp>
      <p:sp>
        <p:nvSpPr>
          <p:cNvPr id="4" name="TextBox 4"/>
          <p:cNvSpPr txBox="1"/>
          <p:nvPr/>
        </p:nvSpPr>
        <p:spPr>
          <a:xfrm>
            <a:off x="2203586" y="5385707"/>
            <a:ext cx="7179396" cy="1702369"/>
          </a:xfrm>
          <a:prstGeom prst="rect">
            <a:avLst/>
          </a:prstGeom>
        </p:spPr>
        <p:txBody>
          <a:bodyPr lIns="0" tIns="0" rIns="0" bIns="0" rtlCol="0" anchor="t">
            <a:spAutoFit/>
          </a:bodyPr>
          <a:lstStyle/>
          <a:p>
            <a:pPr marL="0" lvl="0" indent="0" algn="l">
              <a:lnSpc>
                <a:spcPts val="2768"/>
              </a:lnSpc>
            </a:pPr>
            <a:r>
              <a:rPr lang="en-US" sz="1977">
                <a:solidFill>
                  <a:srgbClr val="545454"/>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a:t>
            </a:r>
          </a:p>
        </p:txBody>
      </p:sp>
      <p:sp>
        <p:nvSpPr>
          <p:cNvPr id="5" name="Freeform 5"/>
          <p:cNvSpPr/>
          <p:nvPr/>
        </p:nvSpPr>
        <p:spPr>
          <a:xfrm rot="1961630">
            <a:off x="8277295" y="1934861"/>
            <a:ext cx="929843" cy="971836"/>
          </a:xfrm>
          <a:custGeom>
            <a:avLst/>
            <a:gdLst/>
            <a:ahLst/>
            <a:cxnLst/>
            <a:rect l="l" t="t" r="r" b="b"/>
            <a:pathLst>
              <a:path w="929843" h="971836">
                <a:moveTo>
                  <a:pt x="0" y="0"/>
                </a:moveTo>
                <a:lnTo>
                  <a:pt x="929844" y="0"/>
                </a:lnTo>
                <a:lnTo>
                  <a:pt x="929844" y="971836"/>
                </a:lnTo>
                <a:lnTo>
                  <a:pt x="0" y="971836"/>
                </a:lnTo>
                <a:lnTo>
                  <a:pt x="0" y="0"/>
                </a:lnTo>
                <a:close/>
              </a:path>
            </a:pathLst>
          </a:custGeom>
          <a:blipFill>
            <a:blip r:embed="rId3"/>
            <a:stretch>
              <a:fillRect/>
            </a:stretch>
          </a:blipFill>
        </p:spPr>
        <p:txBody>
          <a:bodyPr/>
          <a:lstStyle/>
          <a:p>
            <a:endParaRPr lang="en-US"/>
          </a:p>
        </p:txBody>
      </p:sp>
      <p:sp>
        <p:nvSpPr>
          <p:cNvPr id="6" name="Freeform 6"/>
          <p:cNvSpPr/>
          <p:nvPr/>
        </p:nvSpPr>
        <p:spPr>
          <a:xfrm>
            <a:off x="1028700" y="1060274"/>
            <a:ext cx="649433" cy="205457"/>
          </a:xfrm>
          <a:custGeom>
            <a:avLst/>
            <a:gdLst/>
            <a:ahLst/>
            <a:cxnLst/>
            <a:rect l="l" t="t" r="r" b="b"/>
            <a:pathLst>
              <a:path w="649433" h="205457">
                <a:moveTo>
                  <a:pt x="0" y="0"/>
                </a:moveTo>
                <a:lnTo>
                  <a:pt x="649433" y="0"/>
                </a:lnTo>
                <a:lnTo>
                  <a:pt x="649433" y="205457"/>
                </a:lnTo>
                <a:lnTo>
                  <a:pt x="0" y="20545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740614" y="990600"/>
            <a:ext cx="5211732" cy="306705"/>
          </a:xfrm>
          <a:prstGeom prst="rect">
            <a:avLst/>
          </a:prstGeom>
        </p:spPr>
        <p:txBody>
          <a:bodyPr lIns="0" tIns="0" rIns="0" bIns="0" rtlCol="0" anchor="t">
            <a:spAutoFit/>
          </a:bodyPr>
          <a:lstStyle/>
          <a:p>
            <a:pPr marL="0" lvl="0" indent="0" algn="l">
              <a:lnSpc>
                <a:spcPts val="2520"/>
              </a:lnSpc>
            </a:pPr>
            <a:r>
              <a:rPr lang="en-US" sz="1800">
                <a:solidFill>
                  <a:srgbClr val="737373"/>
                </a:solidFill>
                <a:latin typeface="Montserrat"/>
                <a:ea typeface="Montserrat"/>
                <a:cs typeface="Montserrat"/>
                <a:sym typeface="Montserrat"/>
              </a:rPr>
              <a:t>SaltSmart: Smart Winter Road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Freeform 2"/>
          <p:cNvSpPr/>
          <p:nvPr/>
        </p:nvSpPr>
        <p:spPr>
          <a:xfrm>
            <a:off x="1028700" y="1060274"/>
            <a:ext cx="649433" cy="205457"/>
          </a:xfrm>
          <a:custGeom>
            <a:avLst/>
            <a:gdLst/>
            <a:ahLst/>
            <a:cxnLst/>
            <a:rect l="l" t="t" r="r" b="b"/>
            <a:pathLst>
              <a:path w="649433" h="205457">
                <a:moveTo>
                  <a:pt x="0" y="0"/>
                </a:moveTo>
                <a:lnTo>
                  <a:pt x="649433" y="0"/>
                </a:lnTo>
                <a:lnTo>
                  <a:pt x="649433" y="205457"/>
                </a:lnTo>
                <a:lnTo>
                  <a:pt x="0" y="20545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680996" y="4958099"/>
            <a:ext cx="8914390" cy="4891772"/>
          </a:xfrm>
          <a:custGeom>
            <a:avLst/>
            <a:gdLst/>
            <a:ahLst/>
            <a:cxnLst/>
            <a:rect l="l" t="t" r="r" b="b"/>
            <a:pathLst>
              <a:path w="8914390" h="4891772">
                <a:moveTo>
                  <a:pt x="0" y="0"/>
                </a:moveTo>
                <a:lnTo>
                  <a:pt x="8914390" y="0"/>
                </a:lnTo>
                <a:lnTo>
                  <a:pt x="8914390" y="4891772"/>
                </a:lnTo>
                <a:lnTo>
                  <a:pt x="0" y="4891772"/>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2308957" y="2501080"/>
            <a:ext cx="6534077" cy="1455495"/>
          </a:xfrm>
          <a:prstGeom prst="rect">
            <a:avLst/>
          </a:prstGeom>
        </p:spPr>
        <p:txBody>
          <a:bodyPr lIns="0" tIns="0" rIns="0" bIns="0" rtlCol="0" anchor="t">
            <a:spAutoFit/>
          </a:bodyPr>
          <a:lstStyle/>
          <a:p>
            <a:pPr marL="0" lvl="0" indent="0" algn="l">
              <a:lnSpc>
                <a:spcPts val="5875"/>
              </a:lnSpc>
            </a:pPr>
            <a:r>
              <a:rPr lang="en-US" sz="4197" b="1">
                <a:solidFill>
                  <a:srgbClr val="000000"/>
                </a:solidFill>
                <a:latin typeface="Montserrat Bold"/>
                <a:ea typeface="Montserrat Bold"/>
                <a:cs typeface="Montserrat Bold"/>
                <a:sym typeface="Montserrat Bold"/>
              </a:rPr>
              <a:t>Results and Key Learnings</a:t>
            </a:r>
          </a:p>
        </p:txBody>
      </p:sp>
      <p:sp>
        <p:nvSpPr>
          <p:cNvPr id="5" name="TextBox 5"/>
          <p:cNvSpPr txBox="1"/>
          <p:nvPr/>
        </p:nvSpPr>
        <p:spPr>
          <a:xfrm>
            <a:off x="1740614" y="990600"/>
            <a:ext cx="5211732" cy="306705"/>
          </a:xfrm>
          <a:prstGeom prst="rect">
            <a:avLst/>
          </a:prstGeom>
        </p:spPr>
        <p:txBody>
          <a:bodyPr lIns="0" tIns="0" rIns="0" bIns="0" rtlCol="0" anchor="t">
            <a:spAutoFit/>
          </a:bodyPr>
          <a:lstStyle/>
          <a:p>
            <a:pPr marL="0" lvl="0" indent="0" algn="l">
              <a:lnSpc>
                <a:spcPts val="2520"/>
              </a:lnSpc>
            </a:pPr>
            <a:r>
              <a:rPr lang="en-US" sz="1800">
                <a:solidFill>
                  <a:srgbClr val="737373"/>
                </a:solidFill>
                <a:latin typeface="Montserrat"/>
                <a:ea typeface="Montserrat"/>
                <a:cs typeface="Montserrat"/>
                <a:sym typeface="Montserrat"/>
              </a:rPr>
              <a:t>SaltSmart: Smart Winter Road System</a:t>
            </a:r>
          </a:p>
        </p:txBody>
      </p:sp>
      <p:sp>
        <p:nvSpPr>
          <p:cNvPr id="6" name="TextBox 6"/>
          <p:cNvSpPr txBox="1"/>
          <p:nvPr/>
        </p:nvSpPr>
        <p:spPr>
          <a:xfrm>
            <a:off x="9144000" y="2539180"/>
            <a:ext cx="7610901" cy="1249915"/>
          </a:xfrm>
          <a:prstGeom prst="rect">
            <a:avLst/>
          </a:prstGeom>
        </p:spPr>
        <p:txBody>
          <a:bodyPr lIns="0" tIns="0" rIns="0" bIns="0" rtlCol="0" anchor="t">
            <a:spAutoFit/>
          </a:bodyPr>
          <a:lstStyle/>
          <a:p>
            <a:pPr marL="0" lvl="0" indent="0" algn="l">
              <a:lnSpc>
                <a:spcPts val="2507"/>
              </a:lnSpc>
            </a:pPr>
            <a:r>
              <a:rPr lang="en-US" sz="1790">
                <a:solidFill>
                  <a:srgbClr val="545454"/>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a:t>
            </a:r>
          </a:p>
        </p:txBody>
      </p:sp>
      <p:sp>
        <p:nvSpPr>
          <p:cNvPr id="7" name="Freeform 7"/>
          <p:cNvSpPr/>
          <p:nvPr/>
        </p:nvSpPr>
        <p:spPr>
          <a:xfrm rot="-7279544">
            <a:off x="3054308" y="5189966"/>
            <a:ext cx="1823662" cy="1030369"/>
          </a:xfrm>
          <a:custGeom>
            <a:avLst/>
            <a:gdLst/>
            <a:ahLst/>
            <a:cxnLst/>
            <a:rect l="l" t="t" r="r" b="b"/>
            <a:pathLst>
              <a:path w="1823662" h="1030369">
                <a:moveTo>
                  <a:pt x="0" y="0"/>
                </a:moveTo>
                <a:lnTo>
                  <a:pt x="1823662" y="0"/>
                </a:lnTo>
                <a:lnTo>
                  <a:pt x="1823662" y="1030368"/>
                </a:lnTo>
                <a:lnTo>
                  <a:pt x="0" y="103036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12697" y="-12697"/>
            <a:ext cx="18313403" cy="1945643"/>
            <a:chOff x="0" y="0"/>
            <a:chExt cx="24417871" cy="2594191"/>
          </a:xfrm>
        </p:grpSpPr>
        <p:sp>
          <p:nvSpPr>
            <p:cNvPr id="3" name="Freeform 3"/>
            <p:cNvSpPr/>
            <p:nvPr/>
          </p:nvSpPr>
          <p:spPr>
            <a:xfrm>
              <a:off x="16891" y="16891"/>
              <a:ext cx="24383999" cy="2560320"/>
            </a:xfrm>
            <a:custGeom>
              <a:avLst/>
              <a:gdLst/>
              <a:ahLst/>
              <a:cxnLst/>
              <a:rect l="l" t="t" r="r" b="b"/>
              <a:pathLst>
                <a:path w="24383999" h="2560320">
                  <a:moveTo>
                    <a:pt x="0" y="0"/>
                  </a:moveTo>
                  <a:lnTo>
                    <a:pt x="24383999" y="0"/>
                  </a:lnTo>
                  <a:lnTo>
                    <a:pt x="24383999" y="2560320"/>
                  </a:lnTo>
                  <a:lnTo>
                    <a:pt x="0" y="2560320"/>
                  </a:lnTo>
                  <a:close/>
                </a:path>
              </a:pathLst>
            </a:custGeom>
            <a:solidFill>
              <a:srgbClr val="0D7C8C"/>
            </a:solidFill>
          </p:spPr>
          <p:txBody>
            <a:bodyPr/>
            <a:lstStyle/>
            <a:p>
              <a:endParaRPr lang="en-US"/>
            </a:p>
          </p:txBody>
        </p:sp>
        <p:sp>
          <p:nvSpPr>
            <p:cNvPr id="4" name="Freeform 4"/>
            <p:cNvSpPr/>
            <p:nvPr/>
          </p:nvSpPr>
          <p:spPr>
            <a:xfrm>
              <a:off x="0" y="0"/>
              <a:ext cx="24417782" cy="2594102"/>
            </a:xfrm>
            <a:custGeom>
              <a:avLst/>
              <a:gdLst/>
              <a:ahLst/>
              <a:cxnLst/>
              <a:rect l="l" t="t" r="r" b="b"/>
              <a:pathLst>
                <a:path w="24417782" h="2594102">
                  <a:moveTo>
                    <a:pt x="16891" y="0"/>
                  </a:moveTo>
                  <a:lnTo>
                    <a:pt x="24400890" y="0"/>
                  </a:lnTo>
                  <a:cubicBezTo>
                    <a:pt x="24410290" y="0"/>
                    <a:pt x="24417782" y="7620"/>
                    <a:pt x="24417782" y="16891"/>
                  </a:cubicBezTo>
                  <a:lnTo>
                    <a:pt x="24417782" y="2577211"/>
                  </a:lnTo>
                  <a:cubicBezTo>
                    <a:pt x="24417782" y="2586609"/>
                    <a:pt x="24410163" y="2594102"/>
                    <a:pt x="24400890" y="2594102"/>
                  </a:cubicBezTo>
                  <a:lnTo>
                    <a:pt x="16891" y="2594102"/>
                  </a:lnTo>
                  <a:cubicBezTo>
                    <a:pt x="7493" y="2594102"/>
                    <a:pt x="0" y="2586482"/>
                    <a:pt x="0" y="2577211"/>
                  </a:cubicBezTo>
                  <a:lnTo>
                    <a:pt x="0" y="16891"/>
                  </a:lnTo>
                  <a:cubicBezTo>
                    <a:pt x="0" y="7620"/>
                    <a:pt x="7620" y="0"/>
                    <a:pt x="16891" y="0"/>
                  </a:cubicBezTo>
                  <a:moveTo>
                    <a:pt x="16891" y="33909"/>
                  </a:moveTo>
                  <a:lnTo>
                    <a:pt x="16891" y="16891"/>
                  </a:lnTo>
                  <a:lnTo>
                    <a:pt x="33909" y="16891"/>
                  </a:lnTo>
                  <a:lnTo>
                    <a:pt x="33909" y="2577211"/>
                  </a:lnTo>
                  <a:lnTo>
                    <a:pt x="16891" y="2577211"/>
                  </a:lnTo>
                  <a:lnTo>
                    <a:pt x="16891" y="2560320"/>
                  </a:lnTo>
                  <a:lnTo>
                    <a:pt x="24400890" y="2560320"/>
                  </a:lnTo>
                  <a:lnTo>
                    <a:pt x="24400890" y="2577211"/>
                  </a:lnTo>
                  <a:lnTo>
                    <a:pt x="24384000" y="2577211"/>
                  </a:lnTo>
                  <a:lnTo>
                    <a:pt x="24384000" y="16891"/>
                  </a:lnTo>
                  <a:lnTo>
                    <a:pt x="24400890" y="16891"/>
                  </a:lnTo>
                  <a:lnTo>
                    <a:pt x="24400890" y="33909"/>
                  </a:lnTo>
                  <a:lnTo>
                    <a:pt x="16891" y="33909"/>
                  </a:lnTo>
                  <a:close/>
                </a:path>
              </a:pathLst>
            </a:custGeom>
            <a:solidFill>
              <a:srgbClr val="0D7C8C"/>
            </a:solidFill>
          </p:spPr>
          <p:txBody>
            <a:bodyPr/>
            <a:lstStyle/>
            <a:p>
              <a:endParaRPr lang="en-US"/>
            </a:p>
          </p:txBody>
        </p:sp>
      </p:grpSp>
      <p:grpSp>
        <p:nvGrpSpPr>
          <p:cNvPr id="5" name="Group 5"/>
          <p:cNvGrpSpPr/>
          <p:nvPr/>
        </p:nvGrpSpPr>
        <p:grpSpPr>
          <a:xfrm>
            <a:off x="-12697" y="-12697"/>
            <a:ext cx="1031243" cy="720347"/>
            <a:chOff x="0" y="0"/>
            <a:chExt cx="1374991" cy="960463"/>
          </a:xfrm>
        </p:grpSpPr>
        <p:sp>
          <p:nvSpPr>
            <p:cNvPr id="6" name="Freeform 6"/>
            <p:cNvSpPr/>
            <p:nvPr/>
          </p:nvSpPr>
          <p:spPr>
            <a:xfrm>
              <a:off x="16891" y="16891"/>
              <a:ext cx="1341120" cy="926592"/>
            </a:xfrm>
            <a:custGeom>
              <a:avLst/>
              <a:gdLst/>
              <a:ahLst/>
              <a:cxnLst/>
              <a:rect l="l" t="t" r="r" b="b"/>
              <a:pathLst>
                <a:path w="1341120" h="926592">
                  <a:moveTo>
                    <a:pt x="0" y="0"/>
                  </a:moveTo>
                  <a:lnTo>
                    <a:pt x="1341120" y="0"/>
                  </a:lnTo>
                  <a:lnTo>
                    <a:pt x="1341120" y="926592"/>
                  </a:lnTo>
                  <a:lnTo>
                    <a:pt x="0" y="926592"/>
                  </a:lnTo>
                  <a:close/>
                </a:path>
              </a:pathLst>
            </a:custGeom>
            <a:solidFill>
              <a:srgbClr val="0D2B45"/>
            </a:solidFill>
          </p:spPr>
          <p:txBody>
            <a:bodyPr/>
            <a:lstStyle/>
            <a:p>
              <a:endParaRPr lang="en-US"/>
            </a:p>
          </p:txBody>
        </p:sp>
        <p:sp>
          <p:nvSpPr>
            <p:cNvPr id="7" name="Freeform 7"/>
            <p:cNvSpPr/>
            <p:nvPr/>
          </p:nvSpPr>
          <p:spPr>
            <a:xfrm>
              <a:off x="0" y="0"/>
              <a:ext cx="1374902" cy="960376"/>
            </a:xfrm>
            <a:custGeom>
              <a:avLst/>
              <a:gdLst/>
              <a:ahLst/>
              <a:cxnLst/>
              <a:rect l="l" t="t" r="r" b="b"/>
              <a:pathLst>
                <a:path w="1374902" h="960376">
                  <a:moveTo>
                    <a:pt x="16891" y="0"/>
                  </a:moveTo>
                  <a:lnTo>
                    <a:pt x="1358011" y="0"/>
                  </a:lnTo>
                  <a:cubicBezTo>
                    <a:pt x="1367409" y="0"/>
                    <a:pt x="1374902" y="7620"/>
                    <a:pt x="1374902" y="16891"/>
                  </a:cubicBezTo>
                  <a:lnTo>
                    <a:pt x="1374902" y="943483"/>
                  </a:lnTo>
                  <a:cubicBezTo>
                    <a:pt x="1374902" y="952881"/>
                    <a:pt x="1367282" y="960374"/>
                    <a:pt x="1358011" y="960374"/>
                  </a:cubicBezTo>
                  <a:lnTo>
                    <a:pt x="16891" y="960374"/>
                  </a:lnTo>
                  <a:cubicBezTo>
                    <a:pt x="7620" y="960501"/>
                    <a:pt x="0" y="952881"/>
                    <a:pt x="0" y="943483"/>
                  </a:cubicBezTo>
                  <a:lnTo>
                    <a:pt x="0" y="16891"/>
                  </a:lnTo>
                  <a:cubicBezTo>
                    <a:pt x="0" y="7620"/>
                    <a:pt x="7620" y="0"/>
                    <a:pt x="16891" y="0"/>
                  </a:cubicBezTo>
                  <a:moveTo>
                    <a:pt x="16891" y="33909"/>
                  </a:moveTo>
                  <a:lnTo>
                    <a:pt x="16891" y="16891"/>
                  </a:lnTo>
                  <a:lnTo>
                    <a:pt x="33909" y="16891"/>
                  </a:lnTo>
                  <a:lnTo>
                    <a:pt x="33909" y="943483"/>
                  </a:lnTo>
                  <a:lnTo>
                    <a:pt x="16891" y="943483"/>
                  </a:lnTo>
                  <a:lnTo>
                    <a:pt x="16891" y="926592"/>
                  </a:lnTo>
                  <a:lnTo>
                    <a:pt x="1358011" y="926592"/>
                  </a:lnTo>
                  <a:lnTo>
                    <a:pt x="1358011" y="943483"/>
                  </a:lnTo>
                  <a:lnTo>
                    <a:pt x="1341120" y="943483"/>
                  </a:lnTo>
                  <a:lnTo>
                    <a:pt x="1341120" y="16891"/>
                  </a:lnTo>
                  <a:lnTo>
                    <a:pt x="1358011" y="16891"/>
                  </a:lnTo>
                  <a:lnTo>
                    <a:pt x="1358011" y="33909"/>
                  </a:lnTo>
                  <a:lnTo>
                    <a:pt x="16891" y="33909"/>
                  </a:lnTo>
                  <a:close/>
                </a:path>
              </a:pathLst>
            </a:custGeom>
            <a:solidFill>
              <a:srgbClr val="0D2B45"/>
            </a:solidFill>
          </p:spPr>
          <p:txBody>
            <a:bodyPr/>
            <a:lstStyle/>
            <a:p>
              <a:endParaRPr lang="en-US"/>
            </a:p>
          </p:txBody>
        </p:sp>
      </p:grpSp>
      <p:grpSp>
        <p:nvGrpSpPr>
          <p:cNvPr id="8" name="Group 8"/>
          <p:cNvGrpSpPr/>
          <p:nvPr/>
        </p:nvGrpSpPr>
        <p:grpSpPr>
          <a:xfrm>
            <a:off x="0" y="0"/>
            <a:ext cx="1005840" cy="694944"/>
            <a:chOff x="0" y="0"/>
            <a:chExt cx="1341120" cy="926592"/>
          </a:xfrm>
        </p:grpSpPr>
        <p:sp>
          <p:nvSpPr>
            <p:cNvPr id="9" name="Freeform 9"/>
            <p:cNvSpPr/>
            <p:nvPr/>
          </p:nvSpPr>
          <p:spPr>
            <a:xfrm>
              <a:off x="0" y="0"/>
              <a:ext cx="1341120" cy="926592"/>
            </a:xfrm>
            <a:custGeom>
              <a:avLst/>
              <a:gdLst/>
              <a:ahLst/>
              <a:cxnLst/>
              <a:rect l="l" t="t" r="r" b="b"/>
              <a:pathLst>
                <a:path w="1341120" h="926592">
                  <a:moveTo>
                    <a:pt x="0" y="0"/>
                  </a:moveTo>
                  <a:lnTo>
                    <a:pt x="1341120" y="0"/>
                  </a:lnTo>
                  <a:lnTo>
                    <a:pt x="1341120" y="926592"/>
                  </a:lnTo>
                  <a:lnTo>
                    <a:pt x="0" y="926592"/>
                  </a:lnTo>
                  <a:close/>
                </a:path>
              </a:pathLst>
            </a:custGeom>
            <a:blipFill>
              <a:blip r:embed="rId2">
                <a:alphaModFix amt="0"/>
              </a:blip>
              <a:stretch>
                <a:fillRect l="-38646" r="-38646"/>
              </a:stretch>
            </a:blipFill>
          </p:spPr>
          <p:txBody>
            <a:bodyPr/>
            <a:lstStyle/>
            <a:p>
              <a:endParaRPr lang="en-US"/>
            </a:p>
          </p:txBody>
        </p:sp>
        <p:sp>
          <p:nvSpPr>
            <p:cNvPr id="10" name="TextBox 10"/>
            <p:cNvSpPr txBox="1"/>
            <p:nvPr/>
          </p:nvSpPr>
          <p:spPr>
            <a:xfrm>
              <a:off x="0" y="-57150"/>
              <a:ext cx="1341120" cy="983742"/>
            </a:xfrm>
            <a:prstGeom prst="rect">
              <a:avLst/>
            </a:prstGeom>
          </p:spPr>
          <p:txBody>
            <a:bodyPr lIns="0" tIns="0" rIns="0" bIns="0" rtlCol="0" anchor="ctr"/>
            <a:lstStyle/>
            <a:p>
              <a:pPr algn="ctr">
                <a:lnSpc>
                  <a:spcPts val="3120"/>
                </a:lnSpc>
              </a:pPr>
              <a:r>
                <a:rPr lang="en-US" sz="2600" b="1">
                  <a:solidFill>
                    <a:srgbClr val="FFFFFF"/>
                  </a:solidFill>
                  <a:latin typeface="Calibri (MS) Bold"/>
                  <a:ea typeface="Calibri (MS) Bold"/>
                  <a:cs typeface="Calibri (MS) Bold"/>
                  <a:sym typeface="Calibri (MS) Bold"/>
                </a:rPr>
                <a:t>07</a:t>
              </a:r>
            </a:p>
          </p:txBody>
        </p:sp>
      </p:grpSp>
      <p:grpSp>
        <p:nvGrpSpPr>
          <p:cNvPr id="11" name="Group 11"/>
          <p:cNvGrpSpPr/>
          <p:nvPr/>
        </p:nvGrpSpPr>
        <p:grpSpPr>
          <a:xfrm>
            <a:off x="1280160" y="219456"/>
            <a:ext cx="15727680" cy="1426464"/>
            <a:chOff x="0" y="0"/>
            <a:chExt cx="20970240" cy="1901952"/>
          </a:xfrm>
        </p:grpSpPr>
        <p:sp>
          <p:nvSpPr>
            <p:cNvPr id="12" name="Freeform 12"/>
            <p:cNvSpPr/>
            <p:nvPr/>
          </p:nvSpPr>
          <p:spPr>
            <a:xfrm>
              <a:off x="0" y="0"/>
              <a:ext cx="20970239" cy="1901952"/>
            </a:xfrm>
            <a:custGeom>
              <a:avLst/>
              <a:gdLst/>
              <a:ahLst/>
              <a:cxnLst/>
              <a:rect l="l" t="t" r="r" b="b"/>
              <a:pathLst>
                <a:path w="20970239" h="1901952">
                  <a:moveTo>
                    <a:pt x="0" y="0"/>
                  </a:moveTo>
                  <a:lnTo>
                    <a:pt x="20970239" y="0"/>
                  </a:lnTo>
                  <a:lnTo>
                    <a:pt x="20970239" y="1901952"/>
                  </a:lnTo>
                  <a:lnTo>
                    <a:pt x="0" y="1901952"/>
                  </a:lnTo>
                  <a:close/>
                </a:path>
              </a:pathLst>
            </a:custGeom>
            <a:blipFill>
              <a:blip r:embed="rId2">
                <a:alphaModFix amt="0"/>
              </a:blip>
              <a:stretch>
                <a:fillRect t="-164835" b="-164835"/>
              </a:stretch>
            </a:blipFill>
          </p:spPr>
          <p:txBody>
            <a:bodyPr/>
            <a:lstStyle/>
            <a:p>
              <a:endParaRPr lang="en-US"/>
            </a:p>
          </p:txBody>
        </p:sp>
        <p:sp>
          <p:nvSpPr>
            <p:cNvPr id="13" name="TextBox 13"/>
            <p:cNvSpPr txBox="1"/>
            <p:nvPr/>
          </p:nvSpPr>
          <p:spPr>
            <a:xfrm>
              <a:off x="0" y="-114300"/>
              <a:ext cx="20970240" cy="2016252"/>
            </a:xfrm>
            <a:prstGeom prst="rect">
              <a:avLst/>
            </a:prstGeom>
          </p:spPr>
          <p:txBody>
            <a:bodyPr lIns="0" tIns="0" rIns="0" bIns="0" rtlCol="0" anchor="ctr"/>
            <a:lstStyle/>
            <a:p>
              <a:pPr algn="l">
                <a:lnSpc>
                  <a:spcPts val="6480"/>
                </a:lnSpc>
              </a:pPr>
              <a:r>
                <a:rPr lang="en-US" sz="5400" b="1">
                  <a:solidFill>
                    <a:srgbClr val="FFFFFF"/>
                  </a:solidFill>
                  <a:latin typeface="Calibri (MS) Bold"/>
                  <a:ea typeface="Calibri (MS) Bold"/>
                  <a:cs typeface="Calibri (MS) Bold"/>
                  <a:sym typeface="Calibri (MS) Bold"/>
                </a:rPr>
                <a:t>Vulnerability &amp; Exposure Factors</a:t>
              </a:r>
            </a:p>
          </p:txBody>
        </p:sp>
      </p:grpSp>
      <p:grpSp>
        <p:nvGrpSpPr>
          <p:cNvPr id="14" name="Group 14"/>
          <p:cNvGrpSpPr/>
          <p:nvPr/>
        </p:nvGrpSpPr>
        <p:grpSpPr>
          <a:xfrm>
            <a:off x="444503" y="2181863"/>
            <a:ext cx="3170939" cy="7249163"/>
            <a:chOff x="0" y="0"/>
            <a:chExt cx="4227919" cy="9665551"/>
          </a:xfrm>
        </p:grpSpPr>
        <p:sp>
          <p:nvSpPr>
            <p:cNvPr id="15" name="Freeform 15"/>
            <p:cNvSpPr/>
            <p:nvPr/>
          </p:nvSpPr>
          <p:spPr>
            <a:xfrm>
              <a:off x="16891" y="16891"/>
              <a:ext cx="4194048" cy="9631681"/>
            </a:xfrm>
            <a:custGeom>
              <a:avLst/>
              <a:gdLst/>
              <a:ahLst/>
              <a:cxnLst/>
              <a:rect l="l" t="t" r="r" b="b"/>
              <a:pathLst>
                <a:path w="4194048" h="9631681">
                  <a:moveTo>
                    <a:pt x="0" y="0"/>
                  </a:moveTo>
                  <a:lnTo>
                    <a:pt x="4194048" y="0"/>
                  </a:lnTo>
                  <a:lnTo>
                    <a:pt x="4194048" y="9631681"/>
                  </a:lnTo>
                  <a:lnTo>
                    <a:pt x="0" y="9631681"/>
                  </a:lnTo>
                  <a:close/>
                </a:path>
              </a:pathLst>
            </a:custGeom>
            <a:solidFill>
              <a:srgbClr val="FFFFFF"/>
            </a:solidFill>
          </p:spPr>
          <p:txBody>
            <a:bodyPr/>
            <a:lstStyle/>
            <a:p>
              <a:endParaRPr lang="en-US"/>
            </a:p>
          </p:txBody>
        </p:sp>
        <p:sp>
          <p:nvSpPr>
            <p:cNvPr id="16" name="Freeform 16"/>
            <p:cNvSpPr/>
            <p:nvPr/>
          </p:nvSpPr>
          <p:spPr>
            <a:xfrm>
              <a:off x="0" y="0"/>
              <a:ext cx="4227830" cy="9665462"/>
            </a:xfrm>
            <a:custGeom>
              <a:avLst/>
              <a:gdLst/>
              <a:ahLst/>
              <a:cxnLst/>
              <a:rect l="l" t="t" r="r" b="b"/>
              <a:pathLst>
                <a:path w="4227830" h="9665462">
                  <a:moveTo>
                    <a:pt x="16891" y="0"/>
                  </a:moveTo>
                  <a:lnTo>
                    <a:pt x="4210939" y="0"/>
                  </a:lnTo>
                  <a:cubicBezTo>
                    <a:pt x="4220337" y="0"/>
                    <a:pt x="4227830" y="7620"/>
                    <a:pt x="4227830" y="16891"/>
                  </a:cubicBezTo>
                  <a:lnTo>
                    <a:pt x="4227830" y="9648572"/>
                  </a:lnTo>
                  <a:cubicBezTo>
                    <a:pt x="4227830" y="9657969"/>
                    <a:pt x="4220210" y="9665462"/>
                    <a:pt x="4210939" y="9665462"/>
                  </a:cubicBezTo>
                  <a:lnTo>
                    <a:pt x="16891" y="9665462"/>
                  </a:lnTo>
                  <a:cubicBezTo>
                    <a:pt x="7493" y="9665462"/>
                    <a:pt x="0" y="9657842"/>
                    <a:pt x="0" y="9648572"/>
                  </a:cubicBezTo>
                  <a:lnTo>
                    <a:pt x="0" y="16891"/>
                  </a:lnTo>
                  <a:cubicBezTo>
                    <a:pt x="0" y="7620"/>
                    <a:pt x="7620" y="0"/>
                    <a:pt x="16891" y="0"/>
                  </a:cubicBezTo>
                  <a:moveTo>
                    <a:pt x="16891" y="33909"/>
                  </a:moveTo>
                  <a:lnTo>
                    <a:pt x="16891" y="16891"/>
                  </a:lnTo>
                  <a:lnTo>
                    <a:pt x="33909" y="16891"/>
                  </a:lnTo>
                  <a:lnTo>
                    <a:pt x="33909" y="9648572"/>
                  </a:lnTo>
                  <a:lnTo>
                    <a:pt x="16891" y="9648572"/>
                  </a:lnTo>
                  <a:lnTo>
                    <a:pt x="16891" y="9631680"/>
                  </a:lnTo>
                  <a:lnTo>
                    <a:pt x="4210939" y="9631680"/>
                  </a:lnTo>
                  <a:lnTo>
                    <a:pt x="4210939" y="9648572"/>
                  </a:lnTo>
                  <a:lnTo>
                    <a:pt x="4194048" y="9648572"/>
                  </a:lnTo>
                  <a:lnTo>
                    <a:pt x="4194048" y="16891"/>
                  </a:lnTo>
                  <a:lnTo>
                    <a:pt x="4210939" y="16891"/>
                  </a:lnTo>
                  <a:lnTo>
                    <a:pt x="4210939" y="33909"/>
                  </a:lnTo>
                  <a:lnTo>
                    <a:pt x="16891" y="33909"/>
                  </a:lnTo>
                  <a:close/>
                </a:path>
              </a:pathLst>
            </a:custGeom>
            <a:solidFill>
              <a:srgbClr val="D8E8F0"/>
            </a:solidFill>
          </p:spPr>
          <p:txBody>
            <a:bodyPr/>
            <a:lstStyle/>
            <a:p>
              <a:endParaRPr lang="en-US"/>
            </a:p>
          </p:txBody>
        </p:sp>
      </p:grpSp>
      <p:grpSp>
        <p:nvGrpSpPr>
          <p:cNvPr id="17" name="Group 17"/>
          <p:cNvGrpSpPr/>
          <p:nvPr/>
        </p:nvGrpSpPr>
        <p:grpSpPr>
          <a:xfrm>
            <a:off x="444503" y="2181863"/>
            <a:ext cx="3170939" cy="244859"/>
            <a:chOff x="0" y="0"/>
            <a:chExt cx="4227919" cy="326479"/>
          </a:xfrm>
        </p:grpSpPr>
        <p:sp>
          <p:nvSpPr>
            <p:cNvPr id="18" name="Freeform 18"/>
            <p:cNvSpPr/>
            <p:nvPr/>
          </p:nvSpPr>
          <p:spPr>
            <a:xfrm>
              <a:off x="16891" y="16891"/>
              <a:ext cx="4194048" cy="292608"/>
            </a:xfrm>
            <a:custGeom>
              <a:avLst/>
              <a:gdLst/>
              <a:ahLst/>
              <a:cxnLst/>
              <a:rect l="l" t="t" r="r" b="b"/>
              <a:pathLst>
                <a:path w="4194048" h="292608">
                  <a:moveTo>
                    <a:pt x="0" y="0"/>
                  </a:moveTo>
                  <a:lnTo>
                    <a:pt x="4194048" y="0"/>
                  </a:lnTo>
                  <a:lnTo>
                    <a:pt x="4194048" y="292608"/>
                  </a:lnTo>
                  <a:lnTo>
                    <a:pt x="0" y="292608"/>
                  </a:lnTo>
                  <a:close/>
                </a:path>
              </a:pathLst>
            </a:custGeom>
            <a:solidFill>
              <a:srgbClr val="0D7C8C"/>
            </a:solidFill>
          </p:spPr>
          <p:txBody>
            <a:bodyPr/>
            <a:lstStyle/>
            <a:p>
              <a:endParaRPr lang="en-US"/>
            </a:p>
          </p:txBody>
        </p:sp>
        <p:sp>
          <p:nvSpPr>
            <p:cNvPr id="19" name="Freeform 19"/>
            <p:cNvSpPr/>
            <p:nvPr/>
          </p:nvSpPr>
          <p:spPr>
            <a:xfrm>
              <a:off x="0" y="0"/>
              <a:ext cx="4227830" cy="326392"/>
            </a:xfrm>
            <a:custGeom>
              <a:avLst/>
              <a:gdLst/>
              <a:ahLst/>
              <a:cxnLst/>
              <a:rect l="l" t="t" r="r" b="b"/>
              <a:pathLst>
                <a:path w="4227830" h="326392">
                  <a:moveTo>
                    <a:pt x="16891" y="0"/>
                  </a:moveTo>
                  <a:lnTo>
                    <a:pt x="4210939" y="0"/>
                  </a:lnTo>
                  <a:cubicBezTo>
                    <a:pt x="4220337" y="0"/>
                    <a:pt x="4227830" y="7620"/>
                    <a:pt x="4227830" y="16891"/>
                  </a:cubicBezTo>
                  <a:lnTo>
                    <a:pt x="4227830" y="309499"/>
                  </a:lnTo>
                  <a:cubicBezTo>
                    <a:pt x="4227830" y="318897"/>
                    <a:pt x="4220210" y="326390"/>
                    <a:pt x="4210939" y="326390"/>
                  </a:cubicBezTo>
                  <a:lnTo>
                    <a:pt x="16891" y="326390"/>
                  </a:lnTo>
                  <a:cubicBezTo>
                    <a:pt x="7620" y="326517"/>
                    <a:pt x="0" y="318897"/>
                    <a:pt x="0" y="309499"/>
                  </a:cubicBezTo>
                  <a:lnTo>
                    <a:pt x="0" y="16891"/>
                  </a:lnTo>
                  <a:cubicBezTo>
                    <a:pt x="0" y="7620"/>
                    <a:pt x="7620" y="0"/>
                    <a:pt x="16891" y="0"/>
                  </a:cubicBezTo>
                  <a:moveTo>
                    <a:pt x="16891" y="33909"/>
                  </a:moveTo>
                  <a:lnTo>
                    <a:pt x="16891" y="16891"/>
                  </a:lnTo>
                  <a:lnTo>
                    <a:pt x="33909" y="16891"/>
                  </a:lnTo>
                  <a:lnTo>
                    <a:pt x="33909" y="309499"/>
                  </a:lnTo>
                  <a:lnTo>
                    <a:pt x="16891" y="309499"/>
                  </a:lnTo>
                  <a:lnTo>
                    <a:pt x="16891" y="292608"/>
                  </a:lnTo>
                  <a:lnTo>
                    <a:pt x="4210939" y="292608"/>
                  </a:lnTo>
                  <a:lnTo>
                    <a:pt x="4210939" y="309499"/>
                  </a:lnTo>
                  <a:lnTo>
                    <a:pt x="4194048" y="309499"/>
                  </a:lnTo>
                  <a:lnTo>
                    <a:pt x="4194048" y="16891"/>
                  </a:lnTo>
                  <a:lnTo>
                    <a:pt x="4210939" y="16891"/>
                  </a:lnTo>
                  <a:lnTo>
                    <a:pt x="4210939" y="33909"/>
                  </a:lnTo>
                  <a:lnTo>
                    <a:pt x="16891" y="33909"/>
                  </a:lnTo>
                  <a:close/>
                </a:path>
              </a:pathLst>
            </a:custGeom>
            <a:solidFill>
              <a:srgbClr val="0D7C8C"/>
            </a:solidFill>
          </p:spPr>
          <p:txBody>
            <a:bodyPr/>
            <a:lstStyle/>
            <a:p>
              <a:endParaRPr lang="en-US"/>
            </a:p>
          </p:txBody>
        </p:sp>
      </p:grpSp>
      <p:grpSp>
        <p:nvGrpSpPr>
          <p:cNvPr id="20" name="Group 20"/>
          <p:cNvGrpSpPr/>
          <p:nvPr/>
        </p:nvGrpSpPr>
        <p:grpSpPr>
          <a:xfrm>
            <a:off x="1340615" y="2730503"/>
            <a:ext cx="1378715" cy="1378715"/>
            <a:chOff x="0" y="0"/>
            <a:chExt cx="1838287" cy="1838287"/>
          </a:xfrm>
        </p:grpSpPr>
        <p:sp>
          <p:nvSpPr>
            <p:cNvPr id="21" name="Freeform 21"/>
            <p:cNvSpPr/>
            <p:nvPr/>
          </p:nvSpPr>
          <p:spPr>
            <a:xfrm>
              <a:off x="16891" y="16891"/>
              <a:ext cx="1804416" cy="1804416"/>
            </a:xfrm>
            <a:custGeom>
              <a:avLst/>
              <a:gdLst/>
              <a:ahLst/>
              <a:cxnLst/>
              <a:rect l="l" t="t" r="r" b="b"/>
              <a:pathLst>
                <a:path w="1804416" h="1804416">
                  <a:moveTo>
                    <a:pt x="0" y="902208"/>
                  </a:moveTo>
                  <a:cubicBezTo>
                    <a:pt x="0" y="403987"/>
                    <a:pt x="403987" y="0"/>
                    <a:pt x="902208" y="0"/>
                  </a:cubicBezTo>
                  <a:cubicBezTo>
                    <a:pt x="1400429" y="0"/>
                    <a:pt x="1804416" y="403987"/>
                    <a:pt x="1804416" y="902208"/>
                  </a:cubicBezTo>
                  <a:cubicBezTo>
                    <a:pt x="1804416" y="1400429"/>
                    <a:pt x="1400429" y="1804416"/>
                    <a:pt x="902208" y="1804416"/>
                  </a:cubicBezTo>
                  <a:cubicBezTo>
                    <a:pt x="403987" y="1804416"/>
                    <a:pt x="0" y="1400556"/>
                    <a:pt x="0" y="902208"/>
                  </a:cubicBezTo>
                  <a:close/>
                </a:path>
              </a:pathLst>
            </a:custGeom>
            <a:solidFill>
              <a:srgbClr val="0D7C8C">
                <a:alpha val="1961"/>
              </a:srgbClr>
            </a:solidFill>
          </p:spPr>
          <p:txBody>
            <a:bodyPr/>
            <a:lstStyle/>
            <a:p>
              <a:endParaRPr lang="en-US"/>
            </a:p>
          </p:txBody>
        </p:sp>
        <p:sp>
          <p:nvSpPr>
            <p:cNvPr id="22" name="Freeform 22"/>
            <p:cNvSpPr/>
            <p:nvPr/>
          </p:nvSpPr>
          <p:spPr>
            <a:xfrm>
              <a:off x="0" y="0"/>
              <a:ext cx="1838198" cy="1838198"/>
            </a:xfrm>
            <a:custGeom>
              <a:avLst/>
              <a:gdLst/>
              <a:ahLst/>
              <a:cxnLst/>
              <a:rect l="l" t="t" r="r" b="b"/>
              <a:pathLst>
                <a:path w="1838198" h="1838198">
                  <a:moveTo>
                    <a:pt x="0" y="919099"/>
                  </a:moveTo>
                  <a:cubicBezTo>
                    <a:pt x="0" y="411480"/>
                    <a:pt x="411480" y="0"/>
                    <a:pt x="919099" y="0"/>
                  </a:cubicBezTo>
                  <a:lnTo>
                    <a:pt x="919099" y="16891"/>
                  </a:lnTo>
                  <a:lnTo>
                    <a:pt x="919099" y="0"/>
                  </a:lnTo>
                  <a:cubicBezTo>
                    <a:pt x="1426718" y="0"/>
                    <a:pt x="1838198" y="411480"/>
                    <a:pt x="1838198" y="919099"/>
                  </a:cubicBezTo>
                  <a:lnTo>
                    <a:pt x="1821307" y="919099"/>
                  </a:lnTo>
                  <a:lnTo>
                    <a:pt x="1838198" y="919099"/>
                  </a:lnTo>
                  <a:cubicBezTo>
                    <a:pt x="1838198" y="1426718"/>
                    <a:pt x="1426718" y="1838198"/>
                    <a:pt x="919099" y="1838198"/>
                  </a:cubicBezTo>
                  <a:lnTo>
                    <a:pt x="919099" y="1821307"/>
                  </a:lnTo>
                  <a:lnTo>
                    <a:pt x="919099" y="1838198"/>
                  </a:lnTo>
                  <a:cubicBezTo>
                    <a:pt x="411480" y="1838325"/>
                    <a:pt x="0" y="1426718"/>
                    <a:pt x="0" y="919099"/>
                  </a:cubicBezTo>
                  <a:lnTo>
                    <a:pt x="16891" y="919099"/>
                  </a:lnTo>
                  <a:lnTo>
                    <a:pt x="31242" y="928116"/>
                  </a:lnTo>
                  <a:cubicBezTo>
                    <a:pt x="27178" y="934466"/>
                    <a:pt x="19431" y="937387"/>
                    <a:pt x="12192" y="935355"/>
                  </a:cubicBezTo>
                  <a:cubicBezTo>
                    <a:pt x="4953" y="933323"/>
                    <a:pt x="0" y="926719"/>
                    <a:pt x="0" y="919099"/>
                  </a:cubicBezTo>
                  <a:moveTo>
                    <a:pt x="33909" y="919099"/>
                  </a:moveTo>
                  <a:lnTo>
                    <a:pt x="16891" y="919099"/>
                  </a:lnTo>
                  <a:lnTo>
                    <a:pt x="2667" y="910082"/>
                  </a:lnTo>
                  <a:cubicBezTo>
                    <a:pt x="6731" y="903732"/>
                    <a:pt x="14478" y="900811"/>
                    <a:pt x="21717" y="902843"/>
                  </a:cubicBezTo>
                  <a:cubicBezTo>
                    <a:pt x="28956" y="904875"/>
                    <a:pt x="33909" y="911606"/>
                    <a:pt x="33909" y="919099"/>
                  </a:cubicBezTo>
                  <a:cubicBezTo>
                    <a:pt x="33909" y="1408049"/>
                    <a:pt x="430276" y="1804416"/>
                    <a:pt x="919226" y="1804416"/>
                  </a:cubicBezTo>
                  <a:cubicBezTo>
                    <a:pt x="1408176" y="1804416"/>
                    <a:pt x="1804543" y="1408049"/>
                    <a:pt x="1804543" y="919099"/>
                  </a:cubicBezTo>
                  <a:cubicBezTo>
                    <a:pt x="1804543" y="430149"/>
                    <a:pt x="1408176" y="33782"/>
                    <a:pt x="919226" y="33782"/>
                  </a:cubicBezTo>
                  <a:lnTo>
                    <a:pt x="919226" y="16891"/>
                  </a:lnTo>
                  <a:lnTo>
                    <a:pt x="919226" y="33909"/>
                  </a:lnTo>
                  <a:cubicBezTo>
                    <a:pt x="430276" y="33909"/>
                    <a:pt x="33909" y="430276"/>
                    <a:pt x="33909" y="919226"/>
                  </a:cubicBezTo>
                  <a:close/>
                </a:path>
              </a:pathLst>
            </a:custGeom>
            <a:solidFill>
              <a:srgbClr val="0D7C8C">
                <a:alpha val="24706"/>
              </a:srgbClr>
            </a:solidFill>
          </p:spPr>
          <p:txBody>
            <a:bodyPr/>
            <a:lstStyle/>
            <a:p>
              <a:endParaRPr lang="en-US"/>
            </a:p>
          </p:txBody>
        </p:sp>
      </p:grpSp>
      <p:grpSp>
        <p:nvGrpSpPr>
          <p:cNvPr id="23" name="Group 23"/>
          <p:cNvGrpSpPr/>
          <p:nvPr/>
        </p:nvGrpSpPr>
        <p:grpSpPr>
          <a:xfrm>
            <a:off x="1572768" y="2962656"/>
            <a:ext cx="914400" cy="914400"/>
            <a:chOff x="0" y="0"/>
            <a:chExt cx="1219200" cy="1219200"/>
          </a:xfrm>
        </p:grpSpPr>
        <p:sp>
          <p:nvSpPr>
            <p:cNvPr id="24" name="Freeform 24" descr="preencoded.png"/>
            <p:cNvSpPr/>
            <p:nvPr/>
          </p:nvSpPr>
          <p:spPr>
            <a:xfrm>
              <a:off x="0" y="0"/>
              <a:ext cx="1219200" cy="1219200"/>
            </a:xfrm>
            <a:custGeom>
              <a:avLst/>
              <a:gdLst/>
              <a:ahLst/>
              <a:cxnLst/>
              <a:rect l="l" t="t" r="r" b="b"/>
              <a:pathLst>
                <a:path w="1219200" h="1219200">
                  <a:moveTo>
                    <a:pt x="0" y="0"/>
                  </a:moveTo>
                  <a:lnTo>
                    <a:pt x="1219200" y="0"/>
                  </a:lnTo>
                  <a:lnTo>
                    <a:pt x="1219200" y="1219200"/>
                  </a:lnTo>
                  <a:lnTo>
                    <a:pt x="0" y="1219200"/>
                  </a:lnTo>
                  <a:lnTo>
                    <a:pt x="0" y="0"/>
                  </a:lnTo>
                  <a:close/>
                </a:path>
              </a:pathLst>
            </a:custGeom>
            <a:blipFill>
              <a:blip r:embed="rId3"/>
              <a:stretch>
                <a:fillRect/>
              </a:stretch>
            </a:blipFill>
          </p:spPr>
          <p:txBody>
            <a:bodyPr/>
            <a:lstStyle/>
            <a:p>
              <a:endParaRPr lang="en-US"/>
            </a:p>
          </p:txBody>
        </p:sp>
      </p:grpSp>
      <p:grpSp>
        <p:nvGrpSpPr>
          <p:cNvPr id="25" name="Group 25"/>
          <p:cNvGrpSpPr/>
          <p:nvPr/>
        </p:nvGrpSpPr>
        <p:grpSpPr>
          <a:xfrm>
            <a:off x="566928" y="4352544"/>
            <a:ext cx="2926080" cy="1280160"/>
            <a:chOff x="0" y="0"/>
            <a:chExt cx="3901440" cy="1706880"/>
          </a:xfrm>
        </p:grpSpPr>
        <p:sp>
          <p:nvSpPr>
            <p:cNvPr id="26" name="Freeform 26"/>
            <p:cNvSpPr/>
            <p:nvPr/>
          </p:nvSpPr>
          <p:spPr>
            <a:xfrm>
              <a:off x="0" y="0"/>
              <a:ext cx="3901440" cy="1706880"/>
            </a:xfrm>
            <a:custGeom>
              <a:avLst/>
              <a:gdLst/>
              <a:ahLst/>
              <a:cxnLst/>
              <a:rect l="l" t="t" r="r" b="b"/>
              <a:pathLst>
                <a:path w="3901440" h="1706880">
                  <a:moveTo>
                    <a:pt x="0" y="0"/>
                  </a:moveTo>
                  <a:lnTo>
                    <a:pt x="3901440" y="0"/>
                  </a:lnTo>
                  <a:lnTo>
                    <a:pt x="3901440" y="1706880"/>
                  </a:lnTo>
                  <a:lnTo>
                    <a:pt x="0" y="1706880"/>
                  </a:lnTo>
                  <a:close/>
                </a:path>
              </a:pathLst>
            </a:custGeom>
            <a:blipFill>
              <a:blip r:embed="rId2">
                <a:alphaModFix amt="0"/>
              </a:blip>
              <a:stretch>
                <a:fillRect l="-6132" r="-6132"/>
              </a:stretch>
            </a:blipFill>
          </p:spPr>
          <p:txBody>
            <a:bodyPr/>
            <a:lstStyle/>
            <a:p>
              <a:endParaRPr lang="en-US"/>
            </a:p>
          </p:txBody>
        </p:sp>
        <p:sp>
          <p:nvSpPr>
            <p:cNvPr id="27" name="TextBox 27"/>
            <p:cNvSpPr txBox="1"/>
            <p:nvPr/>
          </p:nvSpPr>
          <p:spPr>
            <a:xfrm>
              <a:off x="0" y="-38100"/>
              <a:ext cx="3901440" cy="1744980"/>
            </a:xfrm>
            <a:prstGeom prst="rect">
              <a:avLst/>
            </a:prstGeom>
          </p:spPr>
          <p:txBody>
            <a:bodyPr lIns="0" tIns="0" rIns="0" bIns="0" rtlCol="0" anchor="ctr"/>
            <a:lstStyle/>
            <a:p>
              <a:pPr algn="ctr">
                <a:lnSpc>
                  <a:spcPts val="2879"/>
                </a:lnSpc>
              </a:pPr>
              <a:r>
                <a:rPr lang="en-US" sz="2400" b="1">
                  <a:solidFill>
                    <a:srgbClr val="0D2B45"/>
                  </a:solidFill>
                  <a:latin typeface="Calibri (MS) Bold"/>
                  <a:ea typeface="Calibri (MS) Bold"/>
                  <a:cs typeface="Calibri (MS) Bold"/>
                  <a:sym typeface="Calibri (MS) Bold"/>
                </a:rPr>
                <a:t>Water System</a:t>
              </a:r>
            </a:p>
            <a:p>
              <a:pPr algn="ctr">
                <a:lnSpc>
                  <a:spcPts val="2879"/>
                </a:lnSpc>
              </a:pPr>
              <a:r>
                <a:rPr lang="en-US" sz="2400" b="1">
                  <a:solidFill>
                    <a:srgbClr val="0D2B45"/>
                  </a:solidFill>
                  <a:latin typeface="Calibri (MS) Bold"/>
                  <a:ea typeface="Calibri (MS) Bold"/>
                  <a:cs typeface="Calibri (MS) Bold"/>
                  <a:sym typeface="Calibri (MS) Bold"/>
                </a:rPr>
                <a:t>Proximity</a:t>
              </a:r>
            </a:p>
          </p:txBody>
        </p:sp>
      </p:grpSp>
      <p:grpSp>
        <p:nvGrpSpPr>
          <p:cNvPr id="28" name="Group 28"/>
          <p:cNvGrpSpPr/>
          <p:nvPr/>
        </p:nvGrpSpPr>
        <p:grpSpPr>
          <a:xfrm>
            <a:off x="640080" y="5632704"/>
            <a:ext cx="2779776" cy="3383280"/>
            <a:chOff x="0" y="0"/>
            <a:chExt cx="3706368" cy="4511040"/>
          </a:xfrm>
        </p:grpSpPr>
        <p:sp>
          <p:nvSpPr>
            <p:cNvPr id="29" name="Freeform 29"/>
            <p:cNvSpPr/>
            <p:nvPr/>
          </p:nvSpPr>
          <p:spPr>
            <a:xfrm>
              <a:off x="0" y="0"/>
              <a:ext cx="3706368" cy="4511040"/>
            </a:xfrm>
            <a:custGeom>
              <a:avLst/>
              <a:gdLst/>
              <a:ahLst/>
              <a:cxnLst/>
              <a:rect l="l" t="t" r="r" b="b"/>
              <a:pathLst>
                <a:path w="3706368" h="4511040">
                  <a:moveTo>
                    <a:pt x="0" y="0"/>
                  </a:moveTo>
                  <a:lnTo>
                    <a:pt x="3706368" y="0"/>
                  </a:lnTo>
                  <a:lnTo>
                    <a:pt x="3706368" y="4511040"/>
                  </a:lnTo>
                  <a:lnTo>
                    <a:pt x="0" y="4511040"/>
                  </a:lnTo>
                  <a:close/>
                </a:path>
              </a:pathLst>
            </a:custGeom>
            <a:blipFill>
              <a:blip r:embed="rId2">
                <a:alphaModFix amt="0"/>
              </a:blip>
              <a:stretch>
                <a:fillRect l="-106158" r="-106158"/>
              </a:stretch>
            </a:blipFill>
          </p:spPr>
          <p:txBody>
            <a:bodyPr/>
            <a:lstStyle/>
            <a:p>
              <a:endParaRPr lang="en-US"/>
            </a:p>
          </p:txBody>
        </p:sp>
        <p:sp>
          <p:nvSpPr>
            <p:cNvPr id="30" name="TextBox 30"/>
            <p:cNvSpPr txBox="1"/>
            <p:nvPr/>
          </p:nvSpPr>
          <p:spPr>
            <a:xfrm>
              <a:off x="0" y="-38100"/>
              <a:ext cx="3706368" cy="4549140"/>
            </a:xfrm>
            <a:prstGeom prst="rect">
              <a:avLst/>
            </a:prstGeom>
          </p:spPr>
          <p:txBody>
            <a:bodyPr lIns="0" tIns="0" rIns="0" bIns="0" rtlCol="0" anchor="ctr"/>
            <a:lstStyle/>
            <a:p>
              <a:pPr algn="ctr">
                <a:lnSpc>
                  <a:spcPts val="2400"/>
                </a:lnSpc>
              </a:pPr>
              <a:r>
                <a:rPr lang="en-US" sz="2000">
                  <a:solidFill>
                    <a:srgbClr val="607080"/>
                  </a:solidFill>
                  <a:latin typeface="Calibri (MS)"/>
                  <a:ea typeface="Calibri (MS)"/>
                  <a:cs typeface="Calibri (MS)"/>
                  <a:sym typeface="Calibri (MS)"/>
                </a:rPr>
                <a:t>Hamilton Harbour and multiple creeks directly adjacent to major salted roads.</a:t>
              </a:r>
            </a:p>
          </p:txBody>
        </p:sp>
      </p:grpSp>
      <p:grpSp>
        <p:nvGrpSpPr>
          <p:cNvPr id="31" name="Group 31"/>
          <p:cNvGrpSpPr/>
          <p:nvPr/>
        </p:nvGrpSpPr>
        <p:grpSpPr>
          <a:xfrm>
            <a:off x="3955799" y="2181863"/>
            <a:ext cx="3170939" cy="7249163"/>
            <a:chOff x="0" y="0"/>
            <a:chExt cx="4227919" cy="9665551"/>
          </a:xfrm>
        </p:grpSpPr>
        <p:sp>
          <p:nvSpPr>
            <p:cNvPr id="32" name="Freeform 32"/>
            <p:cNvSpPr/>
            <p:nvPr/>
          </p:nvSpPr>
          <p:spPr>
            <a:xfrm>
              <a:off x="16891" y="16891"/>
              <a:ext cx="4194048" cy="9631681"/>
            </a:xfrm>
            <a:custGeom>
              <a:avLst/>
              <a:gdLst/>
              <a:ahLst/>
              <a:cxnLst/>
              <a:rect l="l" t="t" r="r" b="b"/>
              <a:pathLst>
                <a:path w="4194048" h="9631681">
                  <a:moveTo>
                    <a:pt x="0" y="0"/>
                  </a:moveTo>
                  <a:lnTo>
                    <a:pt x="4194048" y="0"/>
                  </a:lnTo>
                  <a:lnTo>
                    <a:pt x="4194048" y="9631681"/>
                  </a:lnTo>
                  <a:lnTo>
                    <a:pt x="0" y="9631681"/>
                  </a:lnTo>
                  <a:close/>
                </a:path>
              </a:pathLst>
            </a:custGeom>
            <a:solidFill>
              <a:srgbClr val="FFFFFF"/>
            </a:solidFill>
          </p:spPr>
          <p:txBody>
            <a:bodyPr/>
            <a:lstStyle/>
            <a:p>
              <a:endParaRPr lang="en-US"/>
            </a:p>
          </p:txBody>
        </p:sp>
        <p:sp>
          <p:nvSpPr>
            <p:cNvPr id="33" name="Freeform 33"/>
            <p:cNvSpPr/>
            <p:nvPr/>
          </p:nvSpPr>
          <p:spPr>
            <a:xfrm>
              <a:off x="0" y="0"/>
              <a:ext cx="4227830" cy="9665462"/>
            </a:xfrm>
            <a:custGeom>
              <a:avLst/>
              <a:gdLst/>
              <a:ahLst/>
              <a:cxnLst/>
              <a:rect l="l" t="t" r="r" b="b"/>
              <a:pathLst>
                <a:path w="4227830" h="9665462">
                  <a:moveTo>
                    <a:pt x="16891" y="0"/>
                  </a:moveTo>
                  <a:lnTo>
                    <a:pt x="4210939" y="0"/>
                  </a:lnTo>
                  <a:cubicBezTo>
                    <a:pt x="4220337" y="0"/>
                    <a:pt x="4227830" y="7620"/>
                    <a:pt x="4227830" y="16891"/>
                  </a:cubicBezTo>
                  <a:lnTo>
                    <a:pt x="4227830" y="9648572"/>
                  </a:lnTo>
                  <a:cubicBezTo>
                    <a:pt x="4227830" y="9657969"/>
                    <a:pt x="4220210" y="9665462"/>
                    <a:pt x="4210939" y="9665462"/>
                  </a:cubicBezTo>
                  <a:lnTo>
                    <a:pt x="16891" y="9665462"/>
                  </a:lnTo>
                  <a:cubicBezTo>
                    <a:pt x="7493" y="9665462"/>
                    <a:pt x="0" y="9657842"/>
                    <a:pt x="0" y="9648572"/>
                  </a:cubicBezTo>
                  <a:lnTo>
                    <a:pt x="0" y="16891"/>
                  </a:lnTo>
                  <a:cubicBezTo>
                    <a:pt x="0" y="7620"/>
                    <a:pt x="7620" y="0"/>
                    <a:pt x="16891" y="0"/>
                  </a:cubicBezTo>
                  <a:moveTo>
                    <a:pt x="16891" y="33909"/>
                  </a:moveTo>
                  <a:lnTo>
                    <a:pt x="16891" y="16891"/>
                  </a:lnTo>
                  <a:lnTo>
                    <a:pt x="33909" y="16891"/>
                  </a:lnTo>
                  <a:lnTo>
                    <a:pt x="33909" y="9648572"/>
                  </a:lnTo>
                  <a:lnTo>
                    <a:pt x="16891" y="9648572"/>
                  </a:lnTo>
                  <a:lnTo>
                    <a:pt x="16891" y="9631680"/>
                  </a:lnTo>
                  <a:lnTo>
                    <a:pt x="4210939" y="9631680"/>
                  </a:lnTo>
                  <a:lnTo>
                    <a:pt x="4210939" y="9648572"/>
                  </a:lnTo>
                  <a:lnTo>
                    <a:pt x="4194048" y="9648572"/>
                  </a:lnTo>
                  <a:lnTo>
                    <a:pt x="4194048" y="16891"/>
                  </a:lnTo>
                  <a:lnTo>
                    <a:pt x="4210939" y="16891"/>
                  </a:lnTo>
                  <a:lnTo>
                    <a:pt x="4210939" y="33909"/>
                  </a:lnTo>
                  <a:lnTo>
                    <a:pt x="16891" y="33909"/>
                  </a:lnTo>
                  <a:close/>
                </a:path>
              </a:pathLst>
            </a:custGeom>
            <a:solidFill>
              <a:srgbClr val="D8E8F0"/>
            </a:solidFill>
          </p:spPr>
          <p:txBody>
            <a:bodyPr/>
            <a:lstStyle/>
            <a:p>
              <a:endParaRPr lang="en-US"/>
            </a:p>
          </p:txBody>
        </p:sp>
      </p:grpSp>
      <p:grpSp>
        <p:nvGrpSpPr>
          <p:cNvPr id="34" name="Group 34"/>
          <p:cNvGrpSpPr/>
          <p:nvPr/>
        </p:nvGrpSpPr>
        <p:grpSpPr>
          <a:xfrm>
            <a:off x="3955799" y="2181863"/>
            <a:ext cx="3170939" cy="244859"/>
            <a:chOff x="0" y="0"/>
            <a:chExt cx="4227919" cy="326479"/>
          </a:xfrm>
        </p:grpSpPr>
        <p:sp>
          <p:nvSpPr>
            <p:cNvPr id="35" name="Freeform 35"/>
            <p:cNvSpPr/>
            <p:nvPr/>
          </p:nvSpPr>
          <p:spPr>
            <a:xfrm>
              <a:off x="16891" y="16891"/>
              <a:ext cx="4194048" cy="292608"/>
            </a:xfrm>
            <a:custGeom>
              <a:avLst/>
              <a:gdLst/>
              <a:ahLst/>
              <a:cxnLst/>
              <a:rect l="l" t="t" r="r" b="b"/>
              <a:pathLst>
                <a:path w="4194048" h="292608">
                  <a:moveTo>
                    <a:pt x="0" y="0"/>
                  </a:moveTo>
                  <a:lnTo>
                    <a:pt x="4194048" y="0"/>
                  </a:lnTo>
                  <a:lnTo>
                    <a:pt x="4194048" y="292608"/>
                  </a:lnTo>
                  <a:lnTo>
                    <a:pt x="0" y="292608"/>
                  </a:lnTo>
                  <a:close/>
                </a:path>
              </a:pathLst>
            </a:custGeom>
            <a:solidFill>
              <a:srgbClr val="5B6FC4"/>
            </a:solidFill>
          </p:spPr>
          <p:txBody>
            <a:bodyPr/>
            <a:lstStyle/>
            <a:p>
              <a:endParaRPr lang="en-US"/>
            </a:p>
          </p:txBody>
        </p:sp>
        <p:sp>
          <p:nvSpPr>
            <p:cNvPr id="36" name="Freeform 36"/>
            <p:cNvSpPr/>
            <p:nvPr/>
          </p:nvSpPr>
          <p:spPr>
            <a:xfrm>
              <a:off x="0" y="0"/>
              <a:ext cx="4227830" cy="326392"/>
            </a:xfrm>
            <a:custGeom>
              <a:avLst/>
              <a:gdLst/>
              <a:ahLst/>
              <a:cxnLst/>
              <a:rect l="l" t="t" r="r" b="b"/>
              <a:pathLst>
                <a:path w="4227830" h="326392">
                  <a:moveTo>
                    <a:pt x="16891" y="0"/>
                  </a:moveTo>
                  <a:lnTo>
                    <a:pt x="4210939" y="0"/>
                  </a:lnTo>
                  <a:cubicBezTo>
                    <a:pt x="4220337" y="0"/>
                    <a:pt x="4227830" y="7620"/>
                    <a:pt x="4227830" y="16891"/>
                  </a:cubicBezTo>
                  <a:lnTo>
                    <a:pt x="4227830" y="309499"/>
                  </a:lnTo>
                  <a:cubicBezTo>
                    <a:pt x="4227830" y="318897"/>
                    <a:pt x="4220210" y="326390"/>
                    <a:pt x="4210939" y="326390"/>
                  </a:cubicBezTo>
                  <a:lnTo>
                    <a:pt x="16891" y="326390"/>
                  </a:lnTo>
                  <a:cubicBezTo>
                    <a:pt x="7620" y="326517"/>
                    <a:pt x="0" y="318897"/>
                    <a:pt x="0" y="309499"/>
                  </a:cubicBezTo>
                  <a:lnTo>
                    <a:pt x="0" y="16891"/>
                  </a:lnTo>
                  <a:cubicBezTo>
                    <a:pt x="0" y="7620"/>
                    <a:pt x="7620" y="0"/>
                    <a:pt x="16891" y="0"/>
                  </a:cubicBezTo>
                  <a:moveTo>
                    <a:pt x="16891" y="33909"/>
                  </a:moveTo>
                  <a:lnTo>
                    <a:pt x="16891" y="16891"/>
                  </a:lnTo>
                  <a:lnTo>
                    <a:pt x="33909" y="16891"/>
                  </a:lnTo>
                  <a:lnTo>
                    <a:pt x="33909" y="309499"/>
                  </a:lnTo>
                  <a:lnTo>
                    <a:pt x="16891" y="309499"/>
                  </a:lnTo>
                  <a:lnTo>
                    <a:pt x="16891" y="292608"/>
                  </a:lnTo>
                  <a:lnTo>
                    <a:pt x="4210939" y="292608"/>
                  </a:lnTo>
                  <a:lnTo>
                    <a:pt x="4210939" y="309499"/>
                  </a:lnTo>
                  <a:lnTo>
                    <a:pt x="4194048" y="309499"/>
                  </a:lnTo>
                  <a:lnTo>
                    <a:pt x="4194048" y="16891"/>
                  </a:lnTo>
                  <a:lnTo>
                    <a:pt x="4210939" y="16891"/>
                  </a:lnTo>
                  <a:lnTo>
                    <a:pt x="4210939" y="33909"/>
                  </a:lnTo>
                  <a:lnTo>
                    <a:pt x="16891" y="33909"/>
                  </a:lnTo>
                  <a:close/>
                </a:path>
              </a:pathLst>
            </a:custGeom>
            <a:solidFill>
              <a:srgbClr val="5B6FC4"/>
            </a:solidFill>
          </p:spPr>
          <p:txBody>
            <a:bodyPr/>
            <a:lstStyle/>
            <a:p>
              <a:endParaRPr lang="en-US"/>
            </a:p>
          </p:txBody>
        </p:sp>
      </p:grpSp>
      <p:grpSp>
        <p:nvGrpSpPr>
          <p:cNvPr id="37" name="Group 37"/>
          <p:cNvGrpSpPr/>
          <p:nvPr/>
        </p:nvGrpSpPr>
        <p:grpSpPr>
          <a:xfrm>
            <a:off x="4851911" y="2730503"/>
            <a:ext cx="1378715" cy="1378715"/>
            <a:chOff x="0" y="0"/>
            <a:chExt cx="1838287" cy="1838287"/>
          </a:xfrm>
        </p:grpSpPr>
        <p:sp>
          <p:nvSpPr>
            <p:cNvPr id="38" name="Freeform 38"/>
            <p:cNvSpPr/>
            <p:nvPr/>
          </p:nvSpPr>
          <p:spPr>
            <a:xfrm>
              <a:off x="16891" y="16891"/>
              <a:ext cx="1804416" cy="1804416"/>
            </a:xfrm>
            <a:custGeom>
              <a:avLst/>
              <a:gdLst/>
              <a:ahLst/>
              <a:cxnLst/>
              <a:rect l="l" t="t" r="r" b="b"/>
              <a:pathLst>
                <a:path w="1804416" h="1804416">
                  <a:moveTo>
                    <a:pt x="0" y="902208"/>
                  </a:moveTo>
                  <a:cubicBezTo>
                    <a:pt x="0" y="403987"/>
                    <a:pt x="403987" y="0"/>
                    <a:pt x="902208" y="0"/>
                  </a:cubicBezTo>
                  <a:cubicBezTo>
                    <a:pt x="1400429" y="0"/>
                    <a:pt x="1804416" y="403987"/>
                    <a:pt x="1804416" y="902208"/>
                  </a:cubicBezTo>
                  <a:cubicBezTo>
                    <a:pt x="1804416" y="1400429"/>
                    <a:pt x="1400429" y="1804416"/>
                    <a:pt x="902208" y="1804416"/>
                  </a:cubicBezTo>
                  <a:cubicBezTo>
                    <a:pt x="403987" y="1804416"/>
                    <a:pt x="0" y="1400556"/>
                    <a:pt x="0" y="902208"/>
                  </a:cubicBezTo>
                  <a:close/>
                </a:path>
              </a:pathLst>
            </a:custGeom>
            <a:solidFill>
              <a:srgbClr val="5B6FC4">
                <a:alpha val="1961"/>
              </a:srgbClr>
            </a:solidFill>
          </p:spPr>
          <p:txBody>
            <a:bodyPr/>
            <a:lstStyle/>
            <a:p>
              <a:endParaRPr lang="en-US"/>
            </a:p>
          </p:txBody>
        </p:sp>
        <p:sp>
          <p:nvSpPr>
            <p:cNvPr id="39" name="Freeform 39"/>
            <p:cNvSpPr/>
            <p:nvPr/>
          </p:nvSpPr>
          <p:spPr>
            <a:xfrm>
              <a:off x="0" y="0"/>
              <a:ext cx="1838198" cy="1838198"/>
            </a:xfrm>
            <a:custGeom>
              <a:avLst/>
              <a:gdLst/>
              <a:ahLst/>
              <a:cxnLst/>
              <a:rect l="l" t="t" r="r" b="b"/>
              <a:pathLst>
                <a:path w="1838198" h="1838198">
                  <a:moveTo>
                    <a:pt x="0" y="919099"/>
                  </a:moveTo>
                  <a:cubicBezTo>
                    <a:pt x="0" y="411480"/>
                    <a:pt x="411480" y="0"/>
                    <a:pt x="919099" y="0"/>
                  </a:cubicBezTo>
                  <a:lnTo>
                    <a:pt x="919099" y="16891"/>
                  </a:lnTo>
                  <a:lnTo>
                    <a:pt x="919099" y="0"/>
                  </a:lnTo>
                  <a:cubicBezTo>
                    <a:pt x="1426718" y="0"/>
                    <a:pt x="1838198" y="411480"/>
                    <a:pt x="1838198" y="919099"/>
                  </a:cubicBezTo>
                  <a:lnTo>
                    <a:pt x="1821307" y="919099"/>
                  </a:lnTo>
                  <a:lnTo>
                    <a:pt x="1838198" y="919099"/>
                  </a:lnTo>
                  <a:cubicBezTo>
                    <a:pt x="1838198" y="1426718"/>
                    <a:pt x="1426718" y="1838198"/>
                    <a:pt x="919099" y="1838198"/>
                  </a:cubicBezTo>
                  <a:lnTo>
                    <a:pt x="919099" y="1821307"/>
                  </a:lnTo>
                  <a:lnTo>
                    <a:pt x="919099" y="1838198"/>
                  </a:lnTo>
                  <a:cubicBezTo>
                    <a:pt x="411480" y="1838325"/>
                    <a:pt x="0" y="1426718"/>
                    <a:pt x="0" y="919099"/>
                  </a:cubicBezTo>
                  <a:lnTo>
                    <a:pt x="16891" y="919099"/>
                  </a:lnTo>
                  <a:lnTo>
                    <a:pt x="31242" y="928116"/>
                  </a:lnTo>
                  <a:cubicBezTo>
                    <a:pt x="27178" y="934466"/>
                    <a:pt x="19431" y="937387"/>
                    <a:pt x="12192" y="935355"/>
                  </a:cubicBezTo>
                  <a:cubicBezTo>
                    <a:pt x="4953" y="933323"/>
                    <a:pt x="0" y="926719"/>
                    <a:pt x="0" y="919099"/>
                  </a:cubicBezTo>
                  <a:moveTo>
                    <a:pt x="33909" y="919099"/>
                  </a:moveTo>
                  <a:lnTo>
                    <a:pt x="16891" y="919099"/>
                  </a:lnTo>
                  <a:lnTo>
                    <a:pt x="2667" y="910082"/>
                  </a:lnTo>
                  <a:cubicBezTo>
                    <a:pt x="6731" y="903732"/>
                    <a:pt x="14478" y="900811"/>
                    <a:pt x="21717" y="902843"/>
                  </a:cubicBezTo>
                  <a:cubicBezTo>
                    <a:pt x="28956" y="904875"/>
                    <a:pt x="33909" y="911606"/>
                    <a:pt x="33909" y="919099"/>
                  </a:cubicBezTo>
                  <a:cubicBezTo>
                    <a:pt x="33909" y="1408049"/>
                    <a:pt x="430276" y="1804416"/>
                    <a:pt x="919226" y="1804416"/>
                  </a:cubicBezTo>
                  <a:cubicBezTo>
                    <a:pt x="1408176" y="1804416"/>
                    <a:pt x="1804543" y="1408049"/>
                    <a:pt x="1804543" y="919099"/>
                  </a:cubicBezTo>
                  <a:cubicBezTo>
                    <a:pt x="1804543" y="430149"/>
                    <a:pt x="1408176" y="33782"/>
                    <a:pt x="919226" y="33782"/>
                  </a:cubicBezTo>
                  <a:lnTo>
                    <a:pt x="919226" y="16891"/>
                  </a:lnTo>
                  <a:lnTo>
                    <a:pt x="919226" y="33909"/>
                  </a:lnTo>
                  <a:cubicBezTo>
                    <a:pt x="430276" y="33909"/>
                    <a:pt x="33909" y="430276"/>
                    <a:pt x="33909" y="919226"/>
                  </a:cubicBezTo>
                  <a:close/>
                </a:path>
              </a:pathLst>
            </a:custGeom>
            <a:solidFill>
              <a:srgbClr val="5B6FC4">
                <a:alpha val="24706"/>
              </a:srgbClr>
            </a:solidFill>
          </p:spPr>
          <p:txBody>
            <a:bodyPr/>
            <a:lstStyle/>
            <a:p>
              <a:endParaRPr lang="en-US"/>
            </a:p>
          </p:txBody>
        </p:sp>
      </p:grpSp>
      <p:grpSp>
        <p:nvGrpSpPr>
          <p:cNvPr id="40" name="Group 40"/>
          <p:cNvGrpSpPr/>
          <p:nvPr/>
        </p:nvGrpSpPr>
        <p:grpSpPr>
          <a:xfrm>
            <a:off x="5084064" y="2962656"/>
            <a:ext cx="914400" cy="914400"/>
            <a:chOff x="0" y="0"/>
            <a:chExt cx="1219200" cy="1219200"/>
          </a:xfrm>
        </p:grpSpPr>
        <p:sp>
          <p:nvSpPr>
            <p:cNvPr id="41" name="Freeform 41" descr="preencoded.png"/>
            <p:cNvSpPr/>
            <p:nvPr/>
          </p:nvSpPr>
          <p:spPr>
            <a:xfrm>
              <a:off x="0" y="0"/>
              <a:ext cx="1219200" cy="1219200"/>
            </a:xfrm>
            <a:custGeom>
              <a:avLst/>
              <a:gdLst/>
              <a:ahLst/>
              <a:cxnLst/>
              <a:rect l="l" t="t" r="r" b="b"/>
              <a:pathLst>
                <a:path w="1219200" h="1219200">
                  <a:moveTo>
                    <a:pt x="0" y="0"/>
                  </a:moveTo>
                  <a:lnTo>
                    <a:pt x="1219200" y="0"/>
                  </a:lnTo>
                  <a:lnTo>
                    <a:pt x="1219200" y="1219200"/>
                  </a:lnTo>
                  <a:lnTo>
                    <a:pt x="0" y="1219200"/>
                  </a:lnTo>
                  <a:lnTo>
                    <a:pt x="0" y="0"/>
                  </a:lnTo>
                  <a:close/>
                </a:path>
              </a:pathLst>
            </a:custGeom>
            <a:blipFill>
              <a:blip r:embed="rId4"/>
              <a:stretch>
                <a:fillRect/>
              </a:stretch>
            </a:blipFill>
          </p:spPr>
          <p:txBody>
            <a:bodyPr/>
            <a:lstStyle/>
            <a:p>
              <a:endParaRPr lang="en-US"/>
            </a:p>
          </p:txBody>
        </p:sp>
      </p:grpSp>
      <p:grpSp>
        <p:nvGrpSpPr>
          <p:cNvPr id="42" name="Group 42"/>
          <p:cNvGrpSpPr/>
          <p:nvPr/>
        </p:nvGrpSpPr>
        <p:grpSpPr>
          <a:xfrm>
            <a:off x="4078224" y="4352544"/>
            <a:ext cx="2926080" cy="1280160"/>
            <a:chOff x="0" y="0"/>
            <a:chExt cx="3901440" cy="1706880"/>
          </a:xfrm>
        </p:grpSpPr>
        <p:sp>
          <p:nvSpPr>
            <p:cNvPr id="43" name="Freeform 43"/>
            <p:cNvSpPr/>
            <p:nvPr/>
          </p:nvSpPr>
          <p:spPr>
            <a:xfrm>
              <a:off x="0" y="0"/>
              <a:ext cx="3901440" cy="1706880"/>
            </a:xfrm>
            <a:custGeom>
              <a:avLst/>
              <a:gdLst/>
              <a:ahLst/>
              <a:cxnLst/>
              <a:rect l="l" t="t" r="r" b="b"/>
              <a:pathLst>
                <a:path w="3901440" h="1706880">
                  <a:moveTo>
                    <a:pt x="0" y="0"/>
                  </a:moveTo>
                  <a:lnTo>
                    <a:pt x="3901440" y="0"/>
                  </a:lnTo>
                  <a:lnTo>
                    <a:pt x="3901440" y="1706880"/>
                  </a:lnTo>
                  <a:lnTo>
                    <a:pt x="0" y="1706880"/>
                  </a:lnTo>
                  <a:close/>
                </a:path>
              </a:pathLst>
            </a:custGeom>
            <a:blipFill>
              <a:blip r:embed="rId2">
                <a:alphaModFix amt="0"/>
              </a:blip>
              <a:stretch>
                <a:fillRect l="-6132" r="-6132"/>
              </a:stretch>
            </a:blipFill>
          </p:spPr>
          <p:txBody>
            <a:bodyPr/>
            <a:lstStyle/>
            <a:p>
              <a:endParaRPr lang="en-US"/>
            </a:p>
          </p:txBody>
        </p:sp>
        <p:sp>
          <p:nvSpPr>
            <p:cNvPr id="44" name="TextBox 44"/>
            <p:cNvSpPr txBox="1"/>
            <p:nvPr/>
          </p:nvSpPr>
          <p:spPr>
            <a:xfrm>
              <a:off x="0" y="-38100"/>
              <a:ext cx="3901440" cy="1744980"/>
            </a:xfrm>
            <a:prstGeom prst="rect">
              <a:avLst/>
            </a:prstGeom>
          </p:spPr>
          <p:txBody>
            <a:bodyPr lIns="0" tIns="0" rIns="0" bIns="0" rtlCol="0" anchor="ctr"/>
            <a:lstStyle/>
            <a:p>
              <a:pPr algn="ctr">
                <a:lnSpc>
                  <a:spcPts val="2879"/>
                </a:lnSpc>
              </a:pPr>
              <a:r>
                <a:rPr lang="en-US" sz="2400" b="1">
                  <a:solidFill>
                    <a:srgbClr val="0D2B45"/>
                  </a:solidFill>
                  <a:latin typeface="Calibri (MS) Bold"/>
                  <a:ea typeface="Calibri (MS) Bold"/>
                  <a:cs typeface="Calibri (MS) Bold"/>
                  <a:sym typeface="Calibri (MS) Bold"/>
                </a:rPr>
                <a:t>Infrastructure</a:t>
              </a:r>
            </a:p>
            <a:p>
              <a:pPr algn="ctr">
                <a:lnSpc>
                  <a:spcPts val="2879"/>
                </a:lnSpc>
              </a:pPr>
              <a:r>
                <a:rPr lang="en-US" sz="2400" b="1">
                  <a:solidFill>
                    <a:srgbClr val="0D2B45"/>
                  </a:solidFill>
                  <a:latin typeface="Calibri (MS) Bold"/>
                  <a:ea typeface="Calibri (MS) Bold"/>
                  <a:cs typeface="Calibri (MS) Bold"/>
                  <a:sym typeface="Calibri (MS) Bold"/>
                </a:rPr>
                <a:t>Age</a:t>
              </a:r>
            </a:p>
          </p:txBody>
        </p:sp>
      </p:grpSp>
      <p:grpSp>
        <p:nvGrpSpPr>
          <p:cNvPr id="45" name="Group 45"/>
          <p:cNvGrpSpPr/>
          <p:nvPr/>
        </p:nvGrpSpPr>
        <p:grpSpPr>
          <a:xfrm>
            <a:off x="4151376" y="5632704"/>
            <a:ext cx="2779776" cy="3383280"/>
            <a:chOff x="0" y="0"/>
            <a:chExt cx="3706368" cy="4511040"/>
          </a:xfrm>
        </p:grpSpPr>
        <p:sp>
          <p:nvSpPr>
            <p:cNvPr id="46" name="Freeform 46"/>
            <p:cNvSpPr/>
            <p:nvPr/>
          </p:nvSpPr>
          <p:spPr>
            <a:xfrm>
              <a:off x="0" y="0"/>
              <a:ext cx="3706368" cy="4511040"/>
            </a:xfrm>
            <a:custGeom>
              <a:avLst/>
              <a:gdLst/>
              <a:ahLst/>
              <a:cxnLst/>
              <a:rect l="l" t="t" r="r" b="b"/>
              <a:pathLst>
                <a:path w="3706368" h="4511040">
                  <a:moveTo>
                    <a:pt x="0" y="0"/>
                  </a:moveTo>
                  <a:lnTo>
                    <a:pt x="3706368" y="0"/>
                  </a:lnTo>
                  <a:lnTo>
                    <a:pt x="3706368" y="4511040"/>
                  </a:lnTo>
                  <a:lnTo>
                    <a:pt x="0" y="4511040"/>
                  </a:lnTo>
                  <a:close/>
                </a:path>
              </a:pathLst>
            </a:custGeom>
            <a:blipFill>
              <a:blip r:embed="rId2">
                <a:alphaModFix amt="0"/>
              </a:blip>
              <a:stretch>
                <a:fillRect l="-106158" r="-106158"/>
              </a:stretch>
            </a:blipFill>
          </p:spPr>
          <p:txBody>
            <a:bodyPr/>
            <a:lstStyle/>
            <a:p>
              <a:endParaRPr lang="en-US"/>
            </a:p>
          </p:txBody>
        </p:sp>
        <p:sp>
          <p:nvSpPr>
            <p:cNvPr id="47" name="TextBox 47"/>
            <p:cNvSpPr txBox="1"/>
            <p:nvPr/>
          </p:nvSpPr>
          <p:spPr>
            <a:xfrm>
              <a:off x="0" y="-38100"/>
              <a:ext cx="3706368" cy="4549140"/>
            </a:xfrm>
            <a:prstGeom prst="rect">
              <a:avLst/>
            </a:prstGeom>
          </p:spPr>
          <p:txBody>
            <a:bodyPr lIns="0" tIns="0" rIns="0" bIns="0" rtlCol="0" anchor="ctr"/>
            <a:lstStyle/>
            <a:p>
              <a:pPr algn="ctr">
                <a:lnSpc>
                  <a:spcPts val="2400"/>
                </a:lnSpc>
              </a:pPr>
              <a:r>
                <a:rPr lang="en-US" sz="2000">
                  <a:solidFill>
                    <a:srgbClr val="607080"/>
                  </a:solidFill>
                  <a:latin typeface="Calibri (MS)"/>
                  <a:ea typeface="Calibri (MS)"/>
                  <a:cs typeface="Calibri (MS)"/>
                  <a:sym typeface="Calibri (MS)"/>
                </a:rPr>
                <a:t>Much of Hamilton's road and bridge stock dates to the 1960s–80s, highly vulnerable to salt corrosion.</a:t>
              </a:r>
            </a:p>
          </p:txBody>
        </p:sp>
      </p:grpSp>
      <p:grpSp>
        <p:nvGrpSpPr>
          <p:cNvPr id="48" name="Group 48"/>
          <p:cNvGrpSpPr/>
          <p:nvPr/>
        </p:nvGrpSpPr>
        <p:grpSpPr>
          <a:xfrm>
            <a:off x="7467095" y="2181863"/>
            <a:ext cx="3170939" cy="7249163"/>
            <a:chOff x="0" y="0"/>
            <a:chExt cx="4227919" cy="9665551"/>
          </a:xfrm>
        </p:grpSpPr>
        <p:sp>
          <p:nvSpPr>
            <p:cNvPr id="49" name="Freeform 49"/>
            <p:cNvSpPr/>
            <p:nvPr/>
          </p:nvSpPr>
          <p:spPr>
            <a:xfrm>
              <a:off x="16891" y="16891"/>
              <a:ext cx="4194048" cy="9631681"/>
            </a:xfrm>
            <a:custGeom>
              <a:avLst/>
              <a:gdLst/>
              <a:ahLst/>
              <a:cxnLst/>
              <a:rect l="l" t="t" r="r" b="b"/>
              <a:pathLst>
                <a:path w="4194048" h="9631681">
                  <a:moveTo>
                    <a:pt x="0" y="0"/>
                  </a:moveTo>
                  <a:lnTo>
                    <a:pt x="4194048" y="0"/>
                  </a:lnTo>
                  <a:lnTo>
                    <a:pt x="4194048" y="9631681"/>
                  </a:lnTo>
                  <a:lnTo>
                    <a:pt x="0" y="9631681"/>
                  </a:lnTo>
                  <a:close/>
                </a:path>
              </a:pathLst>
            </a:custGeom>
            <a:solidFill>
              <a:srgbClr val="FFFFFF"/>
            </a:solidFill>
          </p:spPr>
          <p:txBody>
            <a:bodyPr/>
            <a:lstStyle/>
            <a:p>
              <a:endParaRPr lang="en-US"/>
            </a:p>
          </p:txBody>
        </p:sp>
        <p:sp>
          <p:nvSpPr>
            <p:cNvPr id="50" name="Freeform 50"/>
            <p:cNvSpPr/>
            <p:nvPr/>
          </p:nvSpPr>
          <p:spPr>
            <a:xfrm>
              <a:off x="0" y="0"/>
              <a:ext cx="4227830" cy="9665462"/>
            </a:xfrm>
            <a:custGeom>
              <a:avLst/>
              <a:gdLst/>
              <a:ahLst/>
              <a:cxnLst/>
              <a:rect l="l" t="t" r="r" b="b"/>
              <a:pathLst>
                <a:path w="4227830" h="9665462">
                  <a:moveTo>
                    <a:pt x="16891" y="0"/>
                  </a:moveTo>
                  <a:lnTo>
                    <a:pt x="4210939" y="0"/>
                  </a:lnTo>
                  <a:cubicBezTo>
                    <a:pt x="4220337" y="0"/>
                    <a:pt x="4227830" y="7620"/>
                    <a:pt x="4227830" y="16891"/>
                  </a:cubicBezTo>
                  <a:lnTo>
                    <a:pt x="4227830" y="9648572"/>
                  </a:lnTo>
                  <a:cubicBezTo>
                    <a:pt x="4227830" y="9657969"/>
                    <a:pt x="4220210" y="9665462"/>
                    <a:pt x="4210939" y="9665462"/>
                  </a:cubicBezTo>
                  <a:lnTo>
                    <a:pt x="16891" y="9665462"/>
                  </a:lnTo>
                  <a:cubicBezTo>
                    <a:pt x="7493" y="9665462"/>
                    <a:pt x="0" y="9657842"/>
                    <a:pt x="0" y="9648572"/>
                  </a:cubicBezTo>
                  <a:lnTo>
                    <a:pt x="0" y="16891"/>
                  </a:lnTo>
                  <a:cubicBezTo>
                    <a:pt x="0" y="7620"/>
                    <a:pt x="7620" y="0"/>
                    <a:pt x="16891" y="0"/>
                  </a:cubicBezTo>
                  <a:moveTo>
                    <a:pt x="16891" y="33909"/>
                  </a:moveTo>
                  <a:lnTo>
                    <a:pt x="16891" y="16891"/>
                  </a:lnTo>
                  <a:lnTo>
                    <a:pt x="33909" y="16891"/>
                  </a:lnTo>
                  <a:lnTo>
                    <a:pt x="33909" y="9648572"/>
                  </a:lnTo>
                  <a:lnTo>
                    <a:pt x="16891" y="9648572"/>
                  </a:lnTo>
                  <a:lnTo>
                    <a:pt x="16891" y="9631680"/>
                  </a:lnTo>
                  <a:lnTo>
                    <a:pt x="4210939" y="9631680"/>
                  </a:lnTo>
                  <a:lnTo>
                    <a:pt x="4210939" y="9648572"/>
                  </a:lnTo>
                  <a:lnTo>
                    <a:pt x="4194048" y="9648572"/>
                  </a:lnTo>
                  <a:lnTo>
                    <a:pt x="4194048" y="16891"/>
                  </a:lnTo>
                  <a:lnTo>
                    <a:pt x="4210939" y="16891"/>
                  </a:lnTo>
                  <a:lnTo>
                    <a:pt x="4210939" y="33909"/>
                  </a:lnTo>
                  <a:lnTo>
                    <a:pt x="16891" y="33909"/>
                  </a:lnTo>
                  <a:close/>
                </a:path>
              </a:pathLst>
            </a:custGeom>
            <a:solidFill>
              <a:srgbClr val="D8E8F0"/>
            </a:solidFill>
          </p:spPr>
          <p:txBody>
            <a:bodyPr/>
            <a:lstStyle/>
            <a:p>
              <a:endParaRPr lang="en-US"/>
            </a:p>
          </p:txBody>
        </p:sp>
      </p:grpSp>
      <p:grpSp>
        <p:nvGrpSpPr>
          <p:cNvPr id="51" name="Group 51"/>
          <p:cNvGrpSpPr/>
          <p:nvPr/>
        </p:nvGrpSpPr>
        <p:grpSpPr>
          <a:xfrm>
            <a:off x="7467095" y="2181863"/>
            <a:ext cx="3170939" cy="244859"/>
            <a:chOff x="0" y="0"/>
            <a:chExt cx="4227919" cy="326479"/>
          </a:xfrm>
        </p:grpSpPr>
        <p:sp>
          <p:nvSpPr>
            <p:cNvPr id="52" name="Freeform 52"/>
            <p:cNvSpPr/>
            <p:nvPr/>
          </p:nvSpPr>
          <p:spPr>
            <a:xfrm>
              <a:off x="16891" y="16891"/>
              <a:ext cx="4194048" cy="292608"/>
            </a:xfrm>
            <a:custGeom>
              <a:avLst/>
              <a:gdLst/>
              <a:ahLst/>
              <a:cxnLst/>
              <a:rect l="l" t="t" r="r" b="b"/>
              <a:pathLst>
                <a:path w="4194048" h="292608">
                  <a:moveTo>
                    <a:pt x="0" y="0"/>
                  </a:moveTo>
                  <a:lnTo>
                    <a:pt x="4194048" y="0"/>
                  </a:lnTo>
                  <a:lnTo>
                    <a:pt x="4194048" y="292608"/>
                  </a:lnTo>
                  <a:lnTo>
                    <a:pt x="0" y="292608"/>
                  </a:lnTo>
                  <a:close/>
                </a:path>
              </a:pathLst>
            </a:custGeom>
            <a:solidFill>
              <a:srgbClr val="E8A020"/>
            </a:solidFill>
          </p:spPr>
          <p:txBody>
            <a:bodyPr/>
            <a:lstStyle/>
            <a:p>
              <a:endParaRPr lang="en-US"/>
            </a:p>
          </p:txBody>
        </p:sp>
        <p:sp>
          <p:nvSpPr>
            <p:cNvPr id="53" name="Freeform 53"/>
            <p:cNvSpPr/>
            <p:nvPr/>
          </p:nvSpPr>
          <p:spPr>
            <a:xfrm>
              <a:off x="0" y="0"/>
              <a:ext cx="4227830" cy="326392"/>
            </a:xfrm>
            <a:custGeom>
              <a:avLst/>
              <a:gdLst/>
              <a:ahLst/>
              <a:cxnLst/>
              <a:rect l="l" t="t" r="r" b="b"/>
              <a:pathLst>
                <a:path w="4227830" h="326392">
                  <a:moveTo>
                    <a:pt x="16891" y="0"/>
                  </a:moveTo>
                  <a:lnTo>
                    <a:pt x="4210939" y="0"/>
                  </a:lnTo>
                  <a:cubicBezTo>
                    <a:pt x="4220337" y="0"/>
                    <a:pt x="4227830" y="7620"/>
                    <a:pt x="4227830" y="16891"/>
                  </a:cubicBezTo>
                  <a:lnTo>
                    <a:pt x="4227830" y="309499"/>
                  </a:lnTo>
                  <a:cubicBezTo>
                    <a:pt x="4227830" y="318897"/>
                    <a:pt x="4220210" y="326390"/>
                    <a:pt x="4210939" y="326390"/>
                  </a:cubicBezTo>
                  <a:lnTo>
                    <a:pt x="16891" y="326390"/>
                  </a:lnTo>
                  <a:cubicBezTo>
                    <a:pt x="7620" y="326517"/>
                    <a:pt x="0" y="318897"/>
                    <a:pt x="0" y="309499"/>
                  </a:cubicBezTo>
                  <a:lnTo>
                    <a:pt x="0" y="16891"/>
                  </a:lnTo>
                  <a:cubicBezTo>
                    <a:pt x="0" y="7620"/>
                    <a:pt x="7620" y="0"/>
                    <a:pt x="16891" y="0"/>
                  </a:cubicBezTo>
                  <a:moveTo>
                    <a:pt x="16891" y="33909"/>
                  </a:moveTo>
                  <a:lnTo>
                    <a:pt x="16891" y="16891"/>
                  </a:lnTo>
                  <a:lnTo>
                    <a:pt x="33909" y="16891"/>
                  </a:lnTo>
                  <a:lnTo>
                    <a:pt x="33909" y="309499"/>
                  </a:lnTo>
                  <a:lnTo>
                    <a:pt x="16891" y="309499"/>
                  </a:lnTo>
                  <a:lnTo>
                    <a:pt x="16891" y="292608"/>
                  </a:lnTo>
                  <a:lnTo>
                    <a:pt x="4210939" y="292608"/>
                  </a:lnTo>
                  <a:lnTo>
                    <a:pt x="4210939" y="309499"/>
                  </a:lnTo>
                  <a:lnTo>
                    <a:pt x="4194048" y="309499"/>
                  </a:lnTo>
                  <a:lnTo>
                    <a:pt x="4194048" y="16891"/>
                  </a:lnTo>
                  <a:lnTo>
                    <a:pt x="4210939" y="16891"/>
                  </a:lnTo>
                  <a:lnTo>
                    <a:pt x="4210939" y="33909"/>
                  </a:lnTo>
                  <a:lnTo>
                    <a:pt x="16891" y="33909"/>
                  </a:lnTo>
                  <a:close/>
                </a:path>
              </a:pathLst>
            </a:custGeom>
            <a:solidFill>
              <a:srgbClr val="E8A020"/>
            </a:solidFill>
          </p:spPr>
          <p:txBody>
            <a:bodyPr/>
            <a:lstStyle/>
            <a:p>
              <a:endParaRPr lang="en-US"/>
            </a:p>
          </p:txBody>
        </p:sp>
      </p:grpSp>
      <p:grpSp>
        <p:nvGrpSpPr>
          <p:cNvPr id="54" name="Group 54"/>
          <p:cNvGrpSpPr/>
          <p:nvPr/>
        </p:nvGrpSpPr>
        <p:grpSpPr>
          <a:xfrm>
            <a:off x="8363207" y="2730503"/>
            <a:ext cx="1378715" cy="1378715"/>
            <a:chOff x="0" y="0"/>
            <a:chExt cx="1838287" cy="1838287"/>
          </a:xfrm>
        </p:grpSpPr>
        <p:sp>
          <p:nvSpPr>
            <p:cNvPr id="55" name="Freeform 55"/>
            <p:cNvSpPr/>
            <p:nvPr/>
          </p:nvSpPr>
          <p:spPr>
            <a:xfrm>
              <a:off x="16891" y="16891"/>
              <a:ext cx="1804416" cy="1804416"/>
            </a:xfrm>
            <a:custGeom>
              <a:avLst/>
              <a:gdLst/>
              <a:ahLst/>
              <a:cxnLst/>
              <a:rect l="l" t="t" r="r" b="b"/>
              <a:pathLst>
                <a:path w="1804416" h="1804416">
                  <a:moveTo>
                    <a:pt x="0" y="902208"/>
                  </a:moveTo>
                  <a:cubicBezTo>
                    <a:pt x="0" y="403987"/>
                    <a:pt x="403987" y="0"/>
                    <a:pt x="902208" y="0"/>
                  </a:cubicBezTo>
                  <a:cubicBezTo>
                    <a:pt x="1400429" y="0"/>
                    <a:pt x="1804416" y="403987"/>
                    <a:pt x="1804416" y="902208"/>
                  </a:cubicBezTo>
                  <a:cubicBezTo>
                    <a:pt x="1804416" y="1400429"/>
                    <a:pt x="1400429" y="1804416"/>
                    <a:pt x="902208" y="1804416"/>
                  </a:cubicBezTo>
                  <a:cubicBezTo>
                    <a:pt x="403987" y="1804416"/>
                    <a:pt x="0" y="1400556"/>
                    <a:pt x="0" y="902208"/>
                  </a:cubicBezTo>
                  <a:close/>
                </a:path>
              </a:pathLst>
            </a:custGeom>
            <a:solidFill>
              <a:srgbClr val="E8A020">
                <a:alpha val="1961"/>
              </a:srgbClr>
            </a:solidFill>
          </p:spPr>
          <p:txBody>
            <a:bodyPr/>
            <a:lstStyle/>
            <a:p>
              <a:endParaRPr lang="en-US"/>
            </a:p>
          </p:txBody>
        </p:sp>
        <p:sp>
          <p:nvSpPr>
            <p:cNvPr id="56" name="Freeform 56"/>
            <p:cNvSpPr/>
            <p:nvPr/>
          </p:nvSpPr>
          <p:spPr>
            <a:xfrm>
              <a:off x="0" y="0"/>
              <a:ext cx="1838198" cy="1838198"/>
            </a:xfrm>
            <a:custGeom>
              <a:avLst/>
              <a:gdLst/>
              <a:ahLst/>
              <a:cxnLst/>
              <a:rect l="l" t="t" r="r" b="b"/>
              <a:pathLst>
                <a:path w="1838198" h="1838198">
                  <a:moveTo>
                    <a:pt x="0" y="919099"/>
                  </a:moveTo>
                  <a:cubicBezTo>
                    <a:pt x="0" y="411480"/>
                    <a:pt x="411480" y="0"/>
                    <a:pt x="919099" y="0"/>
                  </a:cubicBezTo>
                  <a:lnTo>
                    <a:pt x="919099" y="16891"/>
                  </a:lnTo>
                  <a:lnTo>
                    <a:pt x="919099" y="0"/>
                  </a:lnTo>
                  <a:cubicBezTo>
                    <a:pt x="1426718" y="0"/>
                    <a:pt x="1838198" y="411480"/>
                    <a:pt x="1838198" y="919099"/>
                  </a:cubicBezTo>
                  <a:lnTo>
                    <a:pt x="1821307" y="919099"/>
                  </a:lnTo>
                  <a:lnTo>
                    <a:pt x="1838198" y="919099"/>
                  </a:lnTo>
                  <a:cubicBezTo>
                    <a:pt x="1838198" y="1426718"/>
                    <a:pt x="1426718" y="1838198"/>
                    <a:pt x="919099" y="1838198"/>
                  </a:cubicBezTo>
                  <a:lnTo>
                    <a:pt x="919099" y="1821307"/>
                  </a:lnTo>
                  <a:lnTo>
                    <a:pt x="919099" y="1838198"/>
                  </a:lnTo>
                  <a:cubicBezTo>
                    <a:pt x="411480" y="1838325"/>
                    <a:pt x="0" y="1426718"/>
                    <a:pt x="0" y="919099"/>
                  </a:cubicBezTo>
                  <a:lnTo>
                    <a:pt x="16891" y="919099"/>
                  </a:lnTo>
                  <a:lnTo>
                    <a:pt x="31242" y="928116"/>
                  </a:lnTo>
                  <a:cubicBezTo>
                    <a:pt x="27178" y="934466"/>
                    <a:pt x="19431" y="937387"/>
                    <a:pt x="12192" y="935355"/>
                  </a:cubicBezTo>
                  <a:cubicBezTo>
                    <a:pt x="4953" y="933323"/>
                    <a:pt x="0" y="926719"/>
                    <a:pt x="0" y="919099"/>
                  </a:cubicBezTo>
                  <a:moveTo>
                    <a:pt x="33909" y="919099"/>
                  </a:moveTo>
                  <a:lnTo>
                    <a:pt x="16891" y="919099"/>
                  </a:lnTo>
                  <a:lnTo>
                    <a:pt x="2667" y="910082"/>
                  </a:lnTo>
                  <a:cubicBezTo>
                    <a:pt x="6731" y="903732"/>
                    <a:pt x="14478" y="900811"/>
                    <a:pt x="21717" y="902843"/>
                  </a:cubicBezTo>
                  <a:cubicBezTo>
                    <a:pt x="28956" y="904875"/>
                    <a:pt x="33909" y="911606"/>
                    <a:pt x="33909" y="919099"/>
                  </a:cubicBezTo>
                  <a:cubicBezTo>
                    <a:pt x="33909" y="1408049"/>
                    <a:pt x="430276" y="1804416"/>
                    <a:pt x="919226" y="1804416"/>
                  </a:cubicBezTo>
                  <a:cubicBezTo>
                    <a:pt x="1408176" y="1804416"/>
                    <a:pt x="1804543" y="1408049"/>
                    <a:pt x="1804543" y="919099"/>
                  </a:cubicBezTo>
                  <a:cubicBezTo>
                    <a:pt x="1804543" y="430149"/>
                    <a:pt x="1408176" y="33782"/>
                    <a:pt x="919226" y="33782"/>
                  </a:cubicBezTo>
                  <a:lnTo>
                    <a:pt x="919226" y="16891"/>
                  </a:lnTo>
                  <a:lnTo>
                    <a:pt x="919226" y="33909"/>
                  </a:lnTo>
                  <a:cubicBezTo>
                    <a:pt x="430276" y="33909"/>
                    <a:pt x="33909" y="430276"/>
                    <a:pt x="33909" y="919226"/>
                  </a:cubicBezTo>
                  <a:close/>
                </a:path>
              </a:pathLst>
            </a:custGeom>
            <a:solidFill>
              <a:srgbClr val="E8A020">
                <a:alpha val="24706"/>
              </a:srgbClr>
            </a:solidFill>
          </p:spPr>
          <p:txBody>
            <a:bodyPr/>
            <a:lstStyle/>
            <a:p>
              <a:endParaRPr lang="en-US"/>
            </a:p>
          </p:txBody>
        </p:sp>
      </p:grpSp>
      <p:grpSp>
        <p:nvGrpSpPr>
          <p:cNvPr id="57" name="Group 57"/>
          <p:cNvGrpSpPr/>
          <p:nvPr/>
        </p:nvGrpSpPr>
        <p:grpSpPr>
          <a:xfrm>
            <a:off x="8595360" y="2962656"/>
            <a:ext cx="914400" cy="914400"/>
            <a:chOff x="0" y="0"/>
            <a:chExt cx="1219200" cy="1219200"/>
          </a:xfrm>
        </p:grpSpPr>
        <p:sp>
          <p:nvSpPr>
            <p:cNvPr id="58" name="Freeform 58" descr="preencoded.png"/>
            <p:cNvSpPr/>
            <p:nvPr/>
          </p:nvSpPr>
          <p:spPr>
            <a:xfrm>
              <a:off x="0" y="0"/>
              <a:ext cx="1219200" cy="1219200"/>
            </a:xfrm>
            <a:custGeom>
              <a:avLst/>
              <a:gdLst/>
              <a:ahLst/>
              <a:cxnLst/>
              <a:rect l="l" t="t" r="r" b="b"/>
              <a:pathLst>
                <a:path w="1219200" h="1219200">
                  <a:moveTo>
                    <a:pt x="0" y="0"/>
                  </a:moveTo>
                  <a:lnTo>
                    <a:pt x="1219200" y="0"/>
                  </a:lnTo>
                  <a:lnTo>
                    <a:pt x="1219200" y="1219200"/>
                  </a:lnTo>
                  <a:lnTo>
                    <a:pt x="0" y="1219200"/>
                  </a:lnTo>
                  <a:lnTo>
                    <a:pt x="0" y="0"/>
                  </a:lnTo>
                  <a:close/>
                </a:path>
              </a:pathLst>
            </a:custGeom>
            <a:blipFill>
              <a:blip r:embed="rId5"/>
              <a:stretch>
                <a:fillRect/>
              </a:stretch>
            </a:blipFill>
          </p:spPr>
          <p:txBody>
            <a:bodyPr/>
            <a:lstStyle/>
            <a:p>
              <a:endParaRPr lang="en-US"/>
            </a:p>
          </p:txBody>
        </p:sp>
      </p:grpSp>
      <p:grpSp>
        <p:nvGrpSpPr>
          <p:cNvPr id="59" name="Group 59"/>
          <p:cNvGrpSpPr/>
          <p:nvPr/>
        </p:nvGrpSpPr>
        <p:grpSpPr>
          <a:xfrm>
            <a:off x="7589520" y="4352544"/>
            <a:ext cx="2926080" cy="1280160"/>
            <a:chOff x="0" y="0"/>
            <a:chExt cx="3901440" cy="1706880"/>
          </a:xfrm>
        </p:grpSpPr>
        <p:sp>
          <p:nvSpPr>
            <p:cNvPr id="60" name="Freeform 60"/>
            <p:cNvSpPr/>
            <p:nvPr/>
          </p:nvSpPr>
          <p:spPr>
            <a:xfrm>
              <a:off x="0" y="0"/>
              <a:ext cx="3901440" cy="1706880"/>
            </a:xfrm>
            <a:custGeom>
              <a:avLst/>
              <a:gdLst/>
              <a:ahLst/>
              <a:cxnLst/>
              <a:rect l="l" t="t" r="r" b="b"/>
              <a:pathLst>
                <a:path w="3901440" h="1706880">
                  <a:moveTo>
                    <a:pt x="0" y="0"/>
                  </a:moveTo>
                  <a:lnTo>
                    <a:pt x="3901440" y="0"/>
                  </a:lnTo>
                  <a:lnTo>
                    <a:pt x="3901440" y="1706880"/>
                  </a:lnTo>
                  <a:lnTo>
                    <a:pt x="0" y="1706880"/>
                  </a:lnTo>
                  <a:close/>
                </a:path>
              </a:pathLst>
            </a:custGeom>
            <a:blipFill>
              <a:blip r:embed="rId2">
                <a:alphaModFix amt="0"/>
              </a:blip>
              <a:stretch>
                <a:fillRect l="-6132" r="-6132"/>
              </a:stretch>
            </a:blipFill>
          </p:spPr>
          <p:txBody>
            <a:bodyPr/>
            <a:lstStyle/>
            <a:p>
              <a:endParaRPr lang="en-US"/>
            </a:p>
          </p:txBody>
        </p:sp>
        <p:sp>
          <p:nvSpPr>
            <p:cNvPr id="61" name="TextBox 61"/>
            <p:cNvSpPr txBox="1"/>
            <p:nvPr/>
          </p:nvSpPr>
          <p:spPr>
            <a:xfrm>
              <a:off x="0" y="-38100"/>
              <a:ext cx="3901440" cy="1744980"/>
            </a:xfrm>
            <a:prstGeom prst="rect">
              <a:avLst/>
            </a:prstGeom>
          </p:spPr>
          <p:txBody>
            <a:bodyPr lIns="0" tIns="0" rIns="0" bIns="0" rtlCol="0" anchor="ctr"/>
            <a:lstStyle/>
            <a:p>
              <a:pPr algn="ctr">
                <a:lnSpc>
                  <a:spcPts val="2879"/>
                </a:lnSpc>
              </a:pPr>
              <a:r>
                <a:rPr lang="en-US" sz="2400" b="1">
                  <a:solidFill>
                    <a:srgbClr val="0D2B45"/>
                  </a:solidFill>
                  <a:latin typeface="Calibri (MS) Bold"/>
                  <a:ea typeface="Calibri (MS) Bold"/>
                  <a:cs typeface="Calibri (MS) Bold"/>
                  <a:sym typeface="Calibri (MS) Bold"/>
                </a:rPr>
                <a:t>Economic</a:t>
              </a:r>
            </a:p>
            <a:p>
              <a:pPr algn="ctr">
                <a:lnSpc>
                  <a:spcPts val="2879"/>
                </a:lnSpc>
              </a:pPr>
              <a:r>
                <a:rPr lang="en-US" sz="2400" b="1">
                  <a:solidFill>
                    <a:srgbClr val="0D2B45"/>
                  </a:solidFill>
                  <a:latin typeface="Calibri (MS) Bold"/>
                  <a:ea typeface="Calibri (MS) Bold"/>
                  <a:cs typeface="Calibri (MS) Bold"/>
                  <a:sym typeface="Calibri (MS) Bold"/>
                </a:rPr>
                <a:t>Cost</a:t>
              </a:r>
            </a:p>
          </p:txBody>
        </p:sp>
      </p:grpSp>
      <p:grpSp>
        <p:nvGrpSpPr>
          <p:cNvPr id="62" name="Group 62"/>
          <p:cNvGrpSpPr/>
          <p:nvPr/>
        </p:nvGrpSpPr>
        <p:grpSpPr>
          <a:xfrm>
            <a:off x="7662672" y="5632704"/>
            <a:ext cx="2779776" cy="3383280"/>
            <a:chOff x="0" y="0"/>
            <a:chExt cx="3706368" cy="4511040"/>
          </a:xfrm>
        </p:grpSpPr>
        <p:sp>
          <p:nvSpPr>
            <p:cNvPr id="63" name="Freeform 63"/>
            <p:cNvSpPr/>
            <p:nvPr/>
          </p:nvSpPr>
          <p:spPr>
            <a:xfrm>
              <a:off x="0" y="0"/>
              <a:ext cx="3706368" cy="4511040"/>
            </a:xfrm>
            <a:custGeom>
              <a:avLst/>
              <a:gdLst/>
              <a:ahLst/>
              <a:cxnLst/>
              <a:rect l="l" t="t" r="r" b="b"/>
              <a:pathLst>
                <a:path w="3706368" h="4511040">
                  <a:moveTo>
                    <a:pt x="0" y="0"/>
                  </a:moveTo>
                  <a:lnTo>
                    <a:pt x="3706368" y="0"/>
                  </a:lnTo>
                  <a:lnTo>
                    <a:pt x="3706368" y="4511040"/>
                  </a:lnTo>
                  <a:lnTo>
                    <a:pt x="0" y="4511040"/>
                  </a:lnTo>
                  <a:close/>
                </a:path>
              </a:pathLst>
            </a:custGeom>
            <a:blipFill>
              <a:blip r:embed="rId2">
                <a:alphaModFix amt="0"/>
              </a:blip>
              <a:stretch>
                <a:fillRect l="-106158" r="-106158"/>
              </a:stretch>
            </a:blipFill>
          </p:spPr>
          <p:txBody>
            <a:bodyPr/>
            <a:lstStyle/>
            <a:p>
              <a:endParaRPr lang="en-US"/>
            </a:p>
          </p:txBody>
        </p:sp>
        <p:sp>
          <p:nvSpPr>
            <p:cNvPr id="64" name="TextBox 64"/>
            <p:cNvSpPr txBox="1"/>
            <p:nvPr/>
          </p:nvSpPr>
          <p:spPr>
            <a:xfrm>
              <a:off x="0" y="-38100"/>
              <a:ext cx="3706368" cy="4549140"/>
            </a:xfrm>
            <a:prstGeom prst="rect">
              <a:avLst/>
            </a:prstGeom>
          </p:spPr>
          <p:txBody>
            <a:bodyPr lIns="0" tIns="0" rIns="0" bIns="0" rtlCol="0" anchor="ctr"/>
            <a:lstStyle/>
            <a:p>
              <a:pPr algn="ctr">
                <a:lnSpc>
                  <a:spcPts val="2400"/>
                </a:lnSpc>
              </a:pPr>
              <a:r>
                <a:rPr lang="en-US" sz="2000">
                  <a:solidFill>
                    <a:srgbClr val="607080"/>
                  </a:solidFill>
                  <a:latin typeface="Calibri (MS)"/>
                  <a:ea typeface="Calibri (MS)"/>
                  <a:cs typeface="Calibri (MS)"/>
                  <a:sym typeface="Calibri (MS)"/>
                </a:rPr>
                <a:t>Ontario municipalities spend over $1B/year on road salt and salt-related infrastructure repairs.</a:t>
              </a:r>
            </a:p>
          </p:txBody>
        </p:sp>
      </p:grpSp>
      <p:grpSp>
        <p:nvGrpSpPr>
          <p:cNvPr id="65" name="Group 65"/>
          <p:cNvGrpSpPr/>
          <p:nvPr/>
        </p:nvGrpSpPr>
        <p:grpSpPr>
          <a:xfrm>
            <a:off x="10978391" y="2181863"/>
            <a:ext cx="3170939" cy="7249163"/>
            <a:chOff x="0" y="0"/>
            <a:chExt cx="4227919" cy="9665551"/>
          </a:xfrm>
        </p:grpSpPr>
        <p:sp>
          <p:nvSpPr>
            <p:cNvPr id="66" name="Freeform 66"/>
            <p:cNvSpPr/>
            <p:nvPr/>
          </p:nvSpPr>
          <p:spPr>
            <a:xfrm>
              <a:off x="16891" y="16891"/>
              <a:ext cx="4194048" cy="9631681"/>
            </a:xfrm>
            <a:custGeom>
              <a:avLst/>
              <a:gdLst/>
              <a:ahLst/>
              <a:cxnLst/>
              <a:rect l="l" t="t" r="r" b="b"/>
              <a:pathLst>
                <a:path w="4194048" h="9631681">
                  <a:moveTo>
                    <a:pt x="0" y="0"/>
                  </a:moveTo>
                  <a:lnTo>
                    <a:pt x="4194048" y="0"/>
                  </a:lnTo>
                  <a:lnTo>
                    <a:pt x="4194048" y="9631681"/>
                  </a:lnTo>
                  <a:lnTo>
                    <a:pt x="0" y="9631681"/>
                  </a:lnTo>
                  <a:close/>
                </a:path>
              </a:pathLst>
            </a:custGeom>
            <a:solidFill>
              <a:srgbClr val="FFFFFF"/>
            </a:solidFill>
          </p:spPr>
          <p:txBody>
            <a:bodyPr/>
            <a:lstStyle/>
            <a:p>
              <a:endParaRPr lang="en-US"/>
            </a:p>
          </p:txBody>
        </p:sp>
        <p:sp>
          <p:nvSpPr>
            <p:cNvPr id="67" name="Freeform 67"/>
            <p:cNvSpPr/>
            <p:nvPr/>
          </p:nvSpPr>
          <p:spPr>
            <a:xfrm>
              <a:off x="0" y="0"/>
              <a:ext cx="4227830" cy="9665462"/>
            </a:xfrm>
            <a:custGeom>
              <a:avLst/>
              <a:gdLst/>
              <a:ahLst/>
              <a:cxnLst/>
              <a:rect l="l" t="t" r="r" b="b"/>
              <a:pathLst>
                <a:path w="4227830" h="9665462">
                  <a:moveTo>
                    <a:pt x="16891" y="0"/>
                  </a:moveTo>
                  <a:lnTo>
                    <a:pt x="4210939" y="0"/>
                  </a:lnTo>
                  <a:cubicBezTo>
                    <a:pt x="4220337" y="0"/>
                    <a:pt x="4227830" y="7620"/>
                    <a:pt x="4227830" y="16891"/>
                  </a:cubicBezTo>
                  <a:lnTo>
                    <a:pt x="4227830" y="9648572"/>
                  </a:lnTo>
                  <a:cubicBezTo>
                    <a:pt x="4227830" y="9657969"/>
                    <a:pt x="4220210" y="9665462"/>
                    <a:pt x="4210939" y="9665462"/>
                  </a:cubicBezTo>
                  <a:lnTo>
                    <a:pt x="16891" y="9665462"/>
                  </a:lnTo>
                  <a:cubicBezTo>
                    <a:pt x="7493" y="9665462"/>
                    <a:pt x="0" y="9657842"/>
                    <a:pt x="0" y="9648572"/>
                  </a:cubicBezTo>
                  <a:lnTo>
                    <a:pt x="0" y="16891"/>
                  </a:lnTo>
                  <a:cubicBezTo>
                    <a:pt x="0" y="7620"/>
                    <a:pt x="7620" y="0"/>
                    <a:pt x="16891" y="0"/>
                  </a:cubicBezTo>
                  <a:moveTo>
                    <a:pt x="16891" y="33909"/>
                  </a:moveTo>
                  <a:lnTo>
                    <a:pt x="16891" y="16891"/>
                  </a:lnTo>
                  <a:lnTo>
                    <a:pt x="33909" y="16891"/>
                  </a:lnTo>
                  <a:lnTo>
                    <a:pt x="33909" y="9648572"/>
                  </a:lnTo>
                  <a:lnTo>
                    <a:pt x="16891" y="9648572"/>
                  </a:lnTo>
                  <a:lnTo>
                    <a:pt x="16891" y="9631680"/>
                  </a:lnTo>
                  <a:lnTo>
                    <a:pt x="4210939" y="9631680"/>
                  </a:lnTo>
                  <a:lnTo>
                    <a:pt x="4210939" y="9648572"/>
                  </a:lnTo>
                  <a:lnTo>
                    <a:pt x="4194048" y="9648572"/>
                  </a:lnTo>
                  <a:lnTo>
                    <a:pt x="4194048" y="16891"/>
                  </a:lnTo>
                  <a:lnTo>
                    <a:pt x="4210939" y="16891"/>
                  </a:lnTo>
                  <a:lnTo>
                    <a:pt x="4210939" y="33909"/>
                  </a:lnTo>
                  <a:lnTo>
                    <a:pt x="16891" y="33909"/>
                  </a:lnTo>
                  <a:close/>
                </a:path>
              </a:pathLst>
            </a:custGeom>
            <a:solidFill>
              <a:srgbClr val="D8E8F0"/>
            </a:solidFill>
          </p:spPr>
          <p:txBody>
            <a:bodyPr/>
            <a:lstStyle/>
            <a:p>
              <a:endParaRPr lang="en-US"/>
            </a:p>
          </p:txBody>
        </p:sp>
      </p:grpSp>
      <p:grpSp>
        <p:nvGrpSpPr>
          <p:cNvPr id="68" name="Group 68"/>
          <p:cNvGrpSpPr/>
          <p:nvPr/>
        </p:nvGrpSpPr>
        <p:grpSpPr>
          <a:xfrm>
            <a:off x="10978391" y="2181863"/>
            <a:ext cx="3170939" cy="244859"/>
            <a:chOff x="0" y="0"/>
            <a:chExt cx="4227919" cy="326479"/>
          </a:xfrm>
        </p:grpSpPr>
        <p:sp>
          <p:nvSpPr>
            <p:cNvPr id="69" name="Freeform 69"/>
            <p:cNvSpPr/>
            <p:nvPr/>
          </p:nvSpPr>
          <p:spPr>
            <a:xfrm>
              <a:off x="16891" y="16891"/>
              <a:ext cx="4194048" cy="292608"/>
            </a:xfrm>
            <a:custGeom>
              <a:avLst/>
              <a:gdLst/>
              <a:ahLst/>
              <a:cxnLst/>
              <a:rect l="l" t="t" r="r" b="b"/>
              <a:pathLst>
                <a:path w="4194048" h="292608">
                  <a:moveTo>
                    <a:pt x="0" y="0"/>
                  </a:moveTo>
                  <a:lnTo>
                    <a:pt x="4194048" y="0"/>
                  </a:lnTo>
                  <a:lnTo>
                    <a:pt x="4194048" y="292608"/>
                  </a:lnTo>
                  <a:lnTo>
                    <a:pt x="0" y="292608"/>
                  </a:lnTo>
                  <a:close/>
                </a:path>
              </a:pathLst>
            </a:custGeom>
            <a:solidFill>
              <a:srgbClr val="2EA87E"/>
            </a:solidFill>
          </p:spPr>
          <p:txBody>
            <a:bodyPr/>
            <a:lstStyle/>
            <a:p>
              <a:endParaRPr lang="en-US"/>
            </a:p>
          </p:txBody>
        </p:sp>
        <p:sp>
          <p:nvSpPr>
            <p:cNvPr id="70" name="Freeform 70"/>
            <p:cNvSpPr/>
            <p:nvPr/>
          </p:nvSpPr>
          <p:spPr>
            <a:xfrm>
              <a:off x="0" y="0"/>
              <a:ext cx="4227830" cy="326392"/>
            </a:xfrm>
            <a:custGeom>
              <a:avLst/>
              <a:gdLst/>
              <a:ahLst/>
              <a:cxnLst/>
              <a:rect l="l" t="t" r="r" b="b"/>
              <a:pathLst>
                <a:path w="4227830" h="326392">
                  <a:moveTo>
                    <a:pt x="16891" y="0"/>
                  </a:moveTo>
                  <a:lnTo>
                    <a:pt x="4210939" y="0"/>
                  </a:lnTo>
                  <a:cubicBezTo>
                    <a:pt x="4220337" y="0"/>
                    <a:pt x="4227830" y="7620"/>
                    <a:pt x="4227830" y="16891"/>
                  </a:cubicBezTo>
                  <a:lnTo>
                    <a:pt x="4227830" y="309499"/>
                  </a:lnTo>
                  <a:cubicBezTo>
                    <a:pt x="4227830" y="318897"/>
                    <a:pt x="4220210" y="326390"/>
                    <a:pt x="4210939" y="326390"/>
                  </a:cubicBezTo>
                  <a:lnTo>
                    <a:pt x="16891" y="326390"/>
                  </a:lnTo>
                  <a:cubicBezTo>
                    <a:pt x="7620" y="326517"/>
                    <a:pt x="0" y="318897"/>
                    <a:pt x="0" y="309499"/>
                  </a:cubicBezTo>
                  <a:lnTo>
                    <a:pt x="0" y="16891"/>
                  </a:lnTo>
                  <a:cubicBezTo>
                    <a:pt x="0" y="7620"/>
                    <a:pt x="7620" y="0"/>
                    <a:pt x="16891" y="0"/>
                  </a:cubicBezTo>
                  <a:moveTo>
                    <a:pt x="16891" y="33909"/>
                  </a:moveTo>
                  <a:lnTo>
                    <a:pt x="16891" y="16891"/>
                  </a:lnTo>
                  <a:lnTo>
                    <a:pt x="33909" y="16891"/>
                  </a:lnTo>
                  <a:lnTo>
                    <a:pt x="33909" y="309499"/>
                  </a:lnTo>
                  <a:lnTo>
                    <a:pt x="16891" y="309499"/>
                  </a:lnTo>
                  <a:lnTo>
                    <a:pt x="16891" y="292608"/>
                  </a:lnTo>
                  <a:lnTo>
                    <a:pt x="4210939" y="292608"/>
                  </a:lnTo>
                  <a:lnTo>
                    <a:pt x="4210939" y="309499"/>
                  </a:lnTo>
                  <a:lnTo>
                    <a:pt x="4194048" y="309499"/>
                  </a:lnTo>
                  <a:lnTo>
                    <a:pt x="4194048" y="16891"/>
                  </a:lnTo>
                  <a:lnTo>
                    <a:pt x="4210939" y="16891"/>
                  </a:lnTo>
                  <a:lnTo>
                    <a:pt x="4210939" y="33909"/>
                  </a:lnTo>
                  <a:lnTo>
                    <a:pt x="16891" y="33909"/>
                  </a:lnTo>
                  <a:close/>
                </a:path>
              </a:pathLst>
            </a:custGeom>
            <a:solidFill>
              <a:srgbClr val="2EA87E"/>
            </a:solidFill>
          </p:spPr>
          <p:txBody>
            <a:bodyPr/>
            <a:lstStyle/>
            <a:p>
              <a:endParaRPr lang="en-US"/>
            </a:p>
          </p:txBody>
        </p:sp>
      </p:grpSp>
      <p:grpSp>
        <p:nvGrpSpPr>
          <p:cNvPr id="71" name="Group 71"/>
          <p:cNvGrpSpPr/>
          <p:nvPr/>
        </p:nvGrpSpPr>
        <p:grpSpPr>
          <a:xfrm>
            <a:off x="11874503" y="2730503"/>
            <a:ext cx="1378715" cy="1378715"/>
            <a:chOff x="0" y="0"/>
            <a:chExt cx="1838287" cy="1838287"/>
          </a:xfrm>
        </p:grpSpPr>
        <p:sp>
          <p:nvSpPr>
            <p:cNvPr id="72" name="Freeform 72"/>
            <p:cNvSpPr/>
            <p:nvPr/>
          </p:nvSpPr>
          <p:spPr>
            <a:xfrm>
              <a:off x="16891" y="16891"/>
              <a:ext cx="1804416" cy="1804416"/>
            </a:xfrm>
            <a:custGeom>
              <a:avLst/>
              <a:gdLst/>
              <a:ahLst/>
              <a:cxnLst/>
              <a:rect l="l" t="t" r="r" b="b"/>
              <a:pathLst>
                <a:path w="1804416" h="1804416">
                  <a:moveTo>
                    <a:pt x="0" y="902208"/>
                  </a:moveTo>
                  <a:cubicBezTo>
                    <a:pt x="0" y="403987"/>
                    <a:pt x="403987" y="0"/>
                    <a:pt x="902208" y="0"/>
                  </a:cubicBezTo>
                  <a:cubicBezTo>
                    <a:pt x="1400429" y="0"/>
                    <a:pt x="1804416" y="403987"/>
                    <a:pt x="1804416" y="902208"/>
                  </a:cubicBezTo>
                  <a:cubicBezTo>
                    <a:pt x="1804416" y="1400429"/>
                    <a:pt x="1400429" y="1804416"/>
                    <a:pt x="902208" y="1804416"/>
                  </a:cubicBezTo>
                  <a:cubicBezTo>
                    <a:pt x="403987" y="1804416"/>
                    <a:pt x="0" y="1400556"/>
                    <a:pt x="0" y="902208"/>
                  </a:cubicBezTo>
                  <a:close/>
                </a:path>
              </a:pathLst>
            </a:custGeom>
            <a:solidFill>
              <a:srgbClr val="2EA87E">
                <a:alpha val="1961"/>
              </a:srgbClr>
            </a:solidFill>
          </p:spPr>
          <p:txBody>
            <a:bodyPr/>
            <a:lstStyle/>
            <a:p>
              <a:endParaRPr lang="en-US"/>
            </a:p>
          </p:txBody>
        </p:sp>
        <p:sp>
          <p:nvSpPr>
            <p:cNvPr id="73" name="Freeform 73"/>
            <p:cNvSpPr/>
            <p:nvPr/>
          </p:nvSpPr>
          <p:spPr>
            <a:xfrm>
              <a:off x="0" y="0"/>
              <a:ext cx="1838198" cy="1838198"/>
            </a:xfrm>
            <a:custGeom>
              <a:avLst/>
              <a:gdLst/>
              <a:ahLst/>
              <a:cxnLst/>
              <a:rect l="l" t="t" r="r" b="b"/>
              <a:pathLst>
                <a:path w="1838198" h="1838198">
                  <a:moveTo>
                    <a:pt x="0" y="919099"/>
                  </a:moveTo>
                  <a:cubicBezTo>
                    <a:pt x="0" y="411480"/>
                    <a:pt x="411480" y="0"/>
                    <a:pt x="919099" y="0"/>
                  </a:cubicBezTo>
                  <a:lnTo>
                    <a:pt x="919099" y="16891"/>
                  </a:lnTo>
                  <a:lnTo>
                    <a:pt x="919099" y="0"/>
                  </a:lnTo>
                  <a:cubicBezTo>
                    <a:pt x="1426718" y="0"/>
                    <a:pt x="1838198" y="411480"/>
                    <a:pt x="1838198" y="919099"/>
                  </a:cubicBezTo>
                  <a:lnTo>
                    <a:pt x="1821307" y="919099"/>
                  </a:lnTo>
                  <a:lnTo>
                    <a:pt x="1838198" y="919099"/>
                  </a:lnTo>
                  <a:cubicBezTo>
                    <a:pt x="1838198" y="1426718"/>
                    <a:pt x="1426718" y="1838198"/>
                    <a:pt x="919099" y="1838198"/>
                  </a:cubicBezTo>
                  <a:lnTo>
                    <a:pt x="919099" y="1821307"/>
                  </a:lnTo>
                  <a:lnTo>
                    <a:pt x="919099" y="1838198"/>
                  </a:lnTo>
                  <a:cubicBezTo>
                    <a:pt x="411480" y="1838325"/>
                    <a:pt x="0" y="1426718"/>
                    <a:pt x="0" y="919099"/>
                  </a:cubicBezTo>
                  <a:lnTo>
                    <a:pt x="16891" y="919099"/>
                  </a:lnTo>
                  <a:lnTo>
                    <a:pt x="31242" y="928116"/>
                  </a:lnTo>
                  <a:cubicBezTo>
                    <a:pt x="27178" y="934466"/>
                    <a:pt x="19431" y="937387"/>
                    <a:pt x="12192" y="935355"/>
                  </a:cubicBezTo>
                  <a:cubicBezTo>
                    <a:pt x="4953" y="933323"/>
                    <a:pt x="0" y="926719"/>
                    <a:pt x="0" y="919099"/>
                  </a:cubicBezTo>
                  <a:moveTo>
                    <a:pt x="33909" y="919099"/>
                  </a:moveTo>
                  <a:lnTo>
                    <a:pt x="16891" y="919099"/>
                  </a:lnTo>
                  <a:lnTo>
                    <a:pt x="2667" y="910082"/>
                  </a:lnTo>
                  <a:cubicBezTo>
                    <a:pt x="6731" y="903732"/>
                    <a:pt x="14478" y="900811"/>
                    <a:pt x="21717" y="902843"/>
                  </a:cubicBezTo>
                  <a:cubicBezTo>
                    <a:pt x="28956" y="904875"/>
                    <a:pt x="33909" y="911606"/>
                    <a:pt x="33909" y="919099"/>
                  </a:cubicBezTo>
                  <a:cubicBezTo>
                    <a:pt x="33909" y="1408049"/>
                    <a:pt x="430276" y="1804416"/>
                    <a:pt x="919226" y="1804416"/>
                  </a:cubicBezTo>
                  <a:cubicBezTo>
                    <a:pt x="1408176" y="1804416"/>
                    <a:pt x="1804543" y="1408049"/>
                    <a:pt x="1804543" y="919099"/>
                  </a:cubicBezTo>
                  <a:cubicBezTo>
                    <a:pt x="1804543" y="430149"/>
                    <a:pt x="1408176" y="33782"/>
                    <a:pt x="919226" y="33782"/>
                  </a:cubicBezTo>
                  <a:lnTo>
                    <a:pt x="919226" y="16891"/>
                  </a:lnTo>
                  <a:lnTo>
                    <a:pt x="919226" y="33909"/>
                  </a:lnTo>
                  <a:cubicBezTo>
                    <a:pt x="430276" y="33909"/>
                    <a:pt x="33909" y="430276"/>
                    <a:pt x="33909" y="919226"/>
                  </a:cubicBezTo>
                  <a:close/>
                </a:path>
              </a:pathLst>
            </a:custGeom>
            <a:solidFill>
              <a:srgbClr val="2EA87E">
                <a:alpha val="24706"/>
              </a:srgbClr>
            </a:solidFill>
          </p:spPr>
          <p:txBody>
            <a:bodyPr/>
            <a:lstStyle/>
            <a:p>
              <a:endParaRPr lang="en-US"/>
            </a:p>
          </p:txBody>
        </p:sp>
      </p:grpSp>
      <p:grpSp>
        <p:nvGrpSpPr>
          <p:cNvPr id="74" name="Group 74"/>
          <p:cNvGrpSpPr/>
          <p:nvPr/>
        </p:nvGrpSpPr>
        <p:grpSpPr>
          <a:xfrm>
            <a:off x="12106656" y="2962656"/>
            <a:ext cx="914400" cy="914400"/>
            <a:chOff x="0" y="0"/>
            <a:chExt cx="1219200" cy="1219200"/>
          </a:xfrm>
        </p:grpSpPr>
        <p:sp>
          <p:nvSpPr>
            <p:cNvPr id="75" name="Freeform 75" descr="preencoded.png"/>
            <p:cNvSpPr/>
            <p:nvPr/>
          </p:nvSpPr>
          <p:spPr>
            <a:xfrm>
              <a:off x="0" y="0"/>
              <a:ext cx="1219200" cy="1219200"/>
            </a:xfrm>
            <a:custGeom>
              <a:avLst/>
              <a:gdLst/>
              <a:ahLst/>
              <a:cxnLst/>
              <a:rect l="l" t="t" r="r" b="b"/>
              <a:pathLst>
                <a:path w="1219200" h="1219200">
                  <a:moveTo>
                    <a:pt x="0" y="0"/>
                  </a:moveTo>
                  <a:lnTo>
                    <a:pt x="1219200" y="0"/>
                  </a:lnTo>
                  <a:lnTo>
                    <a:pt x="1219200" y="1219200"/>
                  </a:lnTo>
                  <a:lnTo>
                    <a:pt x="0" y="1219200"/>
                  </a:lnTo>
                  <a:lnTo>
                    <a:pt x="0" y="0"/>
                  </a:lnTo>
                  <a:close/>
                </a:path>
              </a:pathLst>
            </a:custGeom>
            <a:blipFill>
              <a:blip r:embed="rId6"/>
              <a:stretch>
                <a:fillRect/>
              </a:stretch>
            </a:blipFill>
          </p:spPr>
          <p:txBody>
            <a:bodyPr/>
            <a:lstStyle/>
            <a:p>
              <a:endParaRPr lang="en-US"/>
            </a:p>
          </p:txBody>
        </p:sp>
      </p:grpSp>
      <p:grpSp>
        <p:nvGrpSpPr>
          <p:cNvPr id="76" name="Group 76"/>
          <p:cNvGrpSpPr/>
          <p:nvPr/>
        </p:nvGrpSpPr>
        <p:grpSpPr>
          <a:xfrm>
            <a:off x="11100816" y="4352544"/>
            <a:ext cx="2926080" cy="1280160"/>
            <a:chOff x="0" y="0"/>
            <a:chExt cx="3901440" cy="1706880"/>
          </a:xfrm>
        </p:grpSpPr>
        <p:sp>
          <p:nvSpPr>
            <p:cNvPr id="77" name="Freeform 77"/>
            <p:cNvSpPr/>
            <p:nvPr/>
          </p:nvSpPr>
          <p:spPr>
            <a:xfrm>
              <a:off x="0" y="0"/>
              <a:ext cx="3901440" cy="1706880"/>
            </a:xfrm>
            <a:custGeom>
              <a:avLst/>
              <a:gdLst/>
              <a:ahLst/>
              <a:cxnLst/>
              <a:rect l="l" t="t" r="r" b="b"/>
              <a:pathLst>
                <a:path w="3901440" h="1706880">
                  <a:moveTo>
                    <a:pt x="0" y="0"/>
                  </a:moveTo>
                  <a:lnTo>
                    <a:pt x="3901440" y="0"/>
                  </a:lnTo>
                  <a:lnTo>
                    <a:pt x="3901440" y="1706880"/>
                  </a:lnTo>
                  <a:lnTo>
                    <a:pt x="0" y="1706880"/>
                  </a:lnTo>
                  <a:close/>
                </a:path>
              </a:pathLst>
            </a:custGeom>
            <a:blipFill>
              <a:blip r:embed="rId2">
                <a:alphaModFix amt="0"/>
              </a:blip>
              <a:stretch>
                <a:fillRect l="-6132" r="-6132"/>
              </a:stretch>
            </a:blipFill>
          </p:spPr>
          <p:txBody>
            <a:bodyPr/>
            <a:lstStyle/>
            <a:p>
              <a:endParaRPr lang="en-US"/>
            </a:p>
          </p:txBody>
        </p:sp>
        <p:sp>
          <p:nvSpPr>
            <p:cNvPr id="78" name="TextBox 78"/>
            <p:cNvSpPr txBox="1"/>
            <p:nvPr/>
          </p:nvSpPr>
          <p:spPr>
            <a:xfrm>
              <a:off x="0" y="-38100"/>
              <a:ext cx="3901440" cy="1744980"/>
            </a:xfrm>
            <a:prstGeom prst="rect">
              <a:avLst/>
            </a:prstGeom>
          </p:spPr>
          <p:txBody>
            <a:bodyPr lIns="0" tIns="0" rIns="0" bIns="0" rtlCol="0" anchor="ctr"/>
            <a:lstStyle/>
            <a:p>
              <a:pPr algn="ctr">
                <a:lnSpc>
                  <a:spcPts val="2879"/>
                </a:lnSpc>
              </a:pPr>
              <a:r>
                <a:rPr lang="en-US" sz="2400" b="1">
                  <a:solidFill>
                    <a:srgbClr val="0D2B45"/>
                  </a:solidFill>
                  <a:latin typeface="Calibri (MS) Bold"/>
                  <a:ea typeface="Calibri (MS) Bold"/>
                  <a:cs typeface="Calibri (MS) Bold"/>
                  <a:sym typeface="Calibri (MS) Bold"/>
                </a:rPr>
                <a:t>Ecosystem</a:t>
              </a:r>
            </a:p>
            <a:p>
              <a:pPr algn="ctr">
                <a:lnSpc>
                  <a:spcPts val="2879"/>
                </a:lnSpc>
              </a:pPr>
              <a:r>
                <a:rPr lang="en-US" sz="2400" b="1">
                  <a:solidFill>
                    <a:srgbClr val="0D2B45"/>
                  </a:solidFill>
                  <a:latin typeface="Calibri (MS) Bold"/>
                  <a:ea typeface="Calibri (MS) Bold"/>
                  <a:cs typeface="Calibri (MS) Bold"/>
                  <a:sym typeface="Calibri (MS) Bold"/>
                </a:rPr>
                <a:t>Sensitivity</a:t>
              </a:r>
            </a:p>
          </p:txBody>
        </p:sp>
      </p:grpSp>
      <p:grpSp>
        <p:nvGrpSpPr>
          <p:cNvPr id="79" name="Group 79"/>
          <p:cNvGrpSpPr/>
          <p:nvPr/>
        </p:nvGrpSpPr>
        <p:grpSpPr>
          <a:xfrm>
            <a:off x="11173968" y="5632704"/>
            <a:ext cx="2779776" cy="3383280"/>
            <a:chOff x="0" y="0"/>
            <a:chExt cx="3706368" cy="4511040"/>
          </a:xfrm>
        </p:grpSpPr>
        <p:sp>
          <p:nvSpPr>
            <p:cNvPr id="80" name="Freeform 80"/>
            <p:cNvSpPr/>
            <p:nvPr/>
          </p:nvSpPr>
          <p:spPr>
            <a:xfrm>
              <a:off x="0" y="0"/>
              <a:ext cx="3706368" cy="4511040"/>
            </a:xfrm>
            <a:custGeom>
              <a:avLst/>
              <a:gdLst/>
              <a:ahLst/>
              <a:cxnLst/>
              <a:rect l="l" t="t" r="r" b="b"/>
              <a:pathLst>
                <a:path w="3706368" h="4511040">
                  <a:moveTo>
                    <a:pt x="0" y="0"/>
                  </a:moveTo>
                  <a:lnTo>
                    <a:pt x="3706368" y="0"/>
                  </a:lnTo>
                  <a:lnTo>
                    <a:pt x="3706368" y="4511040"/>
                  </a:lnTo>
                  <a:lnTo>
                    <a:pt x="0" y="4511040"/>
                  </a:lnTo>
                  <a:close/>
                </a:path>
              </a:pathLst>
            </a:custGeom>
            <a:blipFill>
              <a:blip r:embed="rId2">
                <a:alphaModFix amt="0"/>
              </a:blip>
              <a:stretch>
                <a:fillRect l="-106158" r="-106158"/>
              </a:stretch>
            </a:blipFill>
          </p:spPr>
          <p:txBody>
            <a:bodyPr/>
            <a:lstStyle/>
            <a:p>
              <a:endParaRPr lang="en-US"/>
            </a:p>
          </p:txBody>
        </p:sp>
        <p:sp>
          <p:nvSpPr>
            <p:cNvPr id="81" name="TextBox 81"/>
            <p:cNvSpPr txBox="1"/>
            <p:nvPr/>
          </p:nvSpPr>
          <p:spPr>
            <a:xfrm>
              <a:off x="0" y="-38100"/>
              <a:ext cx="3706368" cy="4549140"/>
            </a:xfrm>
            <a:prstGeom prst="rect">
              <a:avLst/>
            </a:prstGeom>
          </p:spPr>
          <p:txBody>
            <a:bodyPr lIns="0" tIns="0" rIns="0" bIns="0" rtlCol="0" anchor="ctr"/>
            <a:lstStyle/>
            <a:p>
              <a:pPr algn="ctr">
                <a:lnSpc>
                  <a:spcPts val="2400"/>
                </a:lnSpc>
              </a:pPr>
              <a:r>
                <a:rPr lang="en-US" sz="2000">
                  <a:solidFill>
                    <a:srgbClr val="607080"/>
                  </a:solidFill>
                  <a:latin typeface="Calibri (MS)"/>
                  <a:ea typeface="Calibri (MS)"/>
                  <a:cs typeface="Calibri (MS)"/>
                  <a:sym typeface="Calibri (MS)"/>
                </a:rPr>
                <a:t>Wetlands and shoreline habitats near Hamilton Harbour are sensitive to even small chloride increases.</a:t>
              </a:r>
            </a:p>
          </p:txBody>
        </p:sp>
      </p:grpSp>
      <p:grpSp>
        <p:nvGrpSpPr>
          <p:cNvPr id="82" name="Group 82"/>
          <p:cNvGrpSpPr/>
          <p:nvPr/>
        </p:nvGrpSpPr>
        <p:grpSpPr>
          <a:xfrm>
            <a:off x="14489687" y="2181863"/>
            <a:ext cx="3170939" cy="7249163"/>
            <a:chOff x="0" y="0"/>
            <a:chExt cx="4227919" cy="9665551"/>
          </a:xfrm>
        </p:grpSpPr>
        <p:sp>
          <p:nvSpPr>
            <p:cNvPr id="83" name="Freeform 83"/>
            <p:cNvSpPr/>
            <p:nvPr/>
          </p:nvSpPr>
          <p:spPr>
            <a:xfrm>
              <a:off x="16891" y="16891"/>
              <a:ext cx="4194048" cy="9631681"/>
            </a:xfrm>
            <a:custGeom>
              <a:avLst/>
              <a:gdLst/>
              <a:ahLst/>
              <a:cxnLst/>
              <a:rect l="l" t="t" r="r" b="b"/>
              <a:pathLst>
                <a:path w="4194048" h="9631681">
                  <a:moveTo>
                    <a:pt x="0" y="0"/>
                  </a:moveTo>
                  <a:lnTo>
                    <a:pt x="4194048" y="0"/>
                  </a:lnTo>
                  <a:lnTo>
                    <a:pt x="4194048" y="9631681"/>
                  </a:lnTo>
                  <a:lnTo>
                    <a:pt x="0" y="9631681"/>
                  </a:lnTo>
                  <a:close/>
                </a:path>
              </a:pathLst>
            </a:custGeom>
            <a:solidFill>
              <a:srgbClr val="FFFFFF"/>
            </a:solidFill>
          </p:spPr>
          <p:txBody>
            <a:bodyPr/>
            <a:lstStyle/>
            <a:p>
              <a:endParaRPr lang="en-US"/>
            </a:p>
          </p:txBody>
        </p:sp>
        <p:sp>
          <p:nvSpPr>
            <p:cNvPr id="84" name="Freeform 84"/>
            <p:cNvSpPr/>
            <p:nvPr/>
          </p:nvSpPr>
          <p:spPr>
            <a:xfrm>
              <a:off x="0" y="0"/>
              <a:ext cx="4227830" cy="9665462"/>
            </a:xfrm>
            <a:custGeom>
              <a:avLst/>
              <a:gdLst/>
              <a:ahLst/>
              <a:cxnLst/>
              <a:rect l="l" t="t" r="r" b="b"/>
              <a:pathLst>
                <a:path w="4227830" h="9665462">
                  <a:moveTo>
                    <a:pt x="16891" y="0"/>
                  </a:moveTo>
                  <a:lnTo>
                    <a:pt x="4210939" y="0"/>
                  </a:lnTo>
                  <a:cubicBezTo>
                    <a:pt x="4220337" y="0"/>
                    <a:pt x="4227830" y="7620"/>
                    <a:pt x="4227830" y="16891"/>
                  </a:cubicBezTo>
                  <a:lnTo>
                    <a:pt x="4227830" y="9648572"/>
                  </a:lnTo>
                  <a:cubicBezTo>
                    <a:pt x="4227830" y="9657969"/>
                    <a:pt x="4220210" y="9665462"/>
                    <a:pt x="4210939" y="9665462"/>
                  </a:cubicBezTo>
                  <a:lnTo>
                    <a:pt x="16891" y="9665462"/>
                  </a:lnTo>
                  <a:cubicBezTo>
                    <a:pt x="7493" y="9665462"/>
                    <a:pt x="0" y="9657842"/>
                    <a:pt x="0" y="9648572"/>
                  </a:cubicBezTo>
                  <a:lnTo>
                    <a:pt x="0" y="16891"/>
                  </a:lnTo>
                  <a:cubicBezTo>
                    <a:pt x="0" y="7620"/>
                    <a:pt x="7620" y="0"/>
                    <a:pt x="16891" y="0"/>
                  </a:cubicBezTo>
                  <a:moveTo>
                    <a:pt x="16891" y="33909"/>
                  </a:moveTo>
                  <a:lnTo>
                    <a:pt x="16891" y="16891"/>
                  </a:lnTo>
                  <a:lnTo>
                    <a:pt x="33909" y="16891"/>
                  </a:lnTo>
                  <a:lnTo>
                    <a:pt x="33909" y="9648572"/>
                  </a:lnTo>
                  <a:lnTo>
                    <a:pt x="16891" y="9648572"/>
                  </a:lnTo>
                  <a:lnTo>
                    <a:pt x="16891" y="9631680"/>
                  </a:lnTo>
                  <a:lnTo>
                    <a:pt x="4210939" y="9631680"/>
                  </a:lnTo>
                  <a:lnTo>
                    <a:pt x="4210939" y="9648572"/>
                  </a:lnTo>
                  <a:lnTo>
                    <a:pt x="4194048" y="9648572"/>
                  </a:lnTo>
                  <a:lnTo>
                    <a:pt x="4194048" y="16891"/>
                  </a:lnTo>
                  <a:lnTo>
                    <a:pt x="4210939" y="16891"/>
                  </a:lnTo>
                  <a:lnTo>
                    <a:pt x="4210939" y="33909"/>
                  </a:lnTo>
                  <a:lnTo>
                    <a:pt x="16891" y="33909"/>
                  </a:lnTo>
                  <a:close/>
                </a:path>
              </a:pathLst>
            </a:custGeom>
            <a:solidFill>
              <a:srgbClr val="D8E8F0"/>
            </a:solidFill>
          </p:spPr>
          <p:txBody>
            <a:bodyPr/>
            <a:lstStyle/>
            <a:p>
              <a:endParaRPr lang="en-US"/>
            </a:p>
          </p:txBody>
        </p:sp>
      </p:grpSp>
      <p:grpSp>
        <p:nvGrpSpPr>
          <p:cNvPr id="85" name="Group 85"/>
          <p:cNvGrpSpPr/>
          <p:nvPr/>
        </p:nvGrpSpPr>
        <p:grpSpPr>
          <a:xfrm>
            <a:off x="14489687" y="2181863"/>
            <a:ext cx="3170939" cy="244859"/>
            <a:chOff x="0" y="0"/>
            <a:chExt cx="4227919" cy="326479"/>
          </a:xfrm>
        </p:grpSpPr>
        <p:sp>
          <p:nvSpPr>
            <p:cNvPr id="86" name="Freeform 86"/>
            <p:cNvSpPr/>
            <p:nvPr/>
          </p:nvSpPr>
          <p:spPr>
            <a:xfrm>
              <a:off x="16891" y="16891"/>
              <a:ext cx="4194048" cy="292608"/>
            </a:xfrm>
            <a:custGeom>
              <a:avLst/>
              <a:gdLst/>
              <a:ahLst/>
              <a:cxnLst/>
              <a:rect l="l" t="t" r="r" b="b"/>
              <a:pathLst>
                <a:path w="4194048" h="292608">
                  <a:moveTo>
                    <a:pt x="0" y="0"/>
                  </a:moveTo>
                  <a:lnTo>
                    <a:pt x="4194048" y="0"/>
                  </a:lnTo>
                  <a:lnTo>
                    <a:pt x="4194048" y="292608"/>
                  </a:lnTo>
                  <a:lnTo>
                    <a:pt x="0" y="292608"/>
                  </a:lnTo>
                  <a:close/>
                </a:path>
              </a:pathLst>
            </a:custGeom>
            <a:solidFill>
              <a:srgbClr val="D04040"/>
            </a:solidFill>
          </p:spPr>
          <p:txBody>
            <a:bodyPr/>
            <a:lstStyle/>
            <a:p>
              <a:endParaRPr lang="en-US"/>
            </a:p>
          </p:txBody>
        </p:sp>
        <p:sp>
          <p:nvSpPr>
            <p:cNvPr id="87" name="Freeform 87"/>
            <p:cNvSpPr/>
            <p:nvPr/>
          </p:nvSpPr>
          <p:spPr>
            <a:xfrm>
              <a:off x="0" y="0"/>
              <a:ext cx="4227830" cy="326392"/>
            </a:xfrm>
            <a:custGeom>
              <a:avLst/>
              <a:gdLst/>
              <a:ahLst/>
              <a:cxnLst/>
              <a:rect l="l" t="t" r="r" b="b"/>
              <a:pathLst>
                <a:path w="4227830" h="326392">
                  <a:moveTo>
                    <a:pt x="16891" y="0"/>
                  </a:moveTo>
                  <a:lnTo>
                    <a:pt x="4210939" y="0"/>
                  </a:lnTo>
                  <a:cubicBezTo>
                    <a:pt x="4220337" y="0"/>
                    <a:pt x="4227830" y="7620"/>
                    <a:pt x="4227830" y="16891"/>
                  </a:cubicBezTo>
                  <a:lnTo>
                    <a:pt x="4227830" y="309499"/>
                  </a:lnTo>
                  <a:cubicBezTo>
                    <a:pt x="4227830" y="318897"/>
                    <a:pt x="4220210" y="326390"/>
                    <a:pt x="4210939" y="326390"/>
                  </a:cubicBezTo>
                  <a:lnTo>
                    <a:pt x="16891" y="326390"/>
                  </a:lnTo>
                  <a:cubicBezTo>
                    <a:pt x="7620" y="326517"/>
                    <a:pt x="0" y="318897"/>
                    <a:pt x="0" y="309499"/>
                  </a:cubicBezTo>
                  <a:lnTo>
                    <a:pt x="0" y="16891"/>
                  </a:lnTo>
                  <a:cubicBezTo>
                    <a:pt x="0" y="7620"/>
                    <a:pt x="7620" y="0"/>
                    <a:pt x="16891" y="0"/>
                  </a:cubicBezTo>
                  <a:moveTo>
                    <a:pt x="16891" y="33909"/>
                  </a:moveTo>
                  <a:lnTo>
                    <a:pt x="16891" y="16891"/>
                  </a:lnTo>
                  <a:lnTo>
                    <a:pt x="33909" y="16891"/>
                  </a:lnTo>
                  <a:lnTo>
                    <a:pt x="33909" y="309499"/>
                  </a:lnTo>
                  <a:lnTo>
                    <a:pt x="16891" y="309499"/>
                  </a:lnTo>
                  <a:lnTo>
                    <a:pt x="16891" y="292608"/>
                  </a:lnTo>
                  <a:lnTo>
                    <a:pt x="4210939" y="292608"/>
                  </a:lnTo>
                  <a:lnTo>
                    <a:pt x="4210939" y="309499"/>
                  </a:lnTo>
                  <a:lnTo>
                    <a:pt x="4194048" y="309499"/>
                  </a:lnTo>
                  <a:lnTo>
                    <a:pt x="4194048" y="16891"/>
                  </a:lnTo>
                  <a:lnTo>
                    <a:pt x="4210939" y="16891"/>
                  </a:lnTo>
                  <a:lnTo>
                    <a:pt x="4210939" y="33909"/>
                  </a:lnTo>
                  <a:lnTo>
                    <a:pt x="16891" y="33909"/>
                  </a:lnTo>
                  <a:close/>
                </a:path>
              </a:pathLst>
            </a:custGeom>
            <a:solidFill>
              <a:srgbClr val="D04040"/>
            </a:solidFill>
          </p:spPr>
          <p:txBody>
            <a:bodyPr/>
            <a:lstStyle/>
            <a:p>
              <a:endParaRPr lang="en-US"/>
            </a:p>
          </p:txBody>
        </p:sp>
      </p:grpSp>
      <p:grpSp>
        <p:nvGrpSpPr>
          <p:cNvPr id="88" name="Group 88"/>
          <p:cNvGrpSpPr/>
          <p:nvPr/>
        </p:nvGrpSpPr>
        <p:grpSpPr>
          <a:xfrm>
            <a:off x="15385799" y="2730503"/>
            <a:ext cx="1378715" cy="1378715"/>
            <a:chOff x="0" y="0"/>
            <a:chExt cx="1838287" cy="1838287"/>
          </a:xfrm>
        </p:grpSpPr>
        <p:sp>
          <p:nvSpPr>
            <p:cNvPr id="89" name="Freeform 89"/>
            <p:cNvSpPr/>
            <p:nvPr/>
          </p:nvSpPr>
          <p:spPr>
            <a:xfrm>
              <a:off x="16891" y="16891"/>
              <a:ext cx="1804416" cy="1804416"/>
            </a:xfrm>
            <a:custGeom>
              <a:avLst/>
              <a:gdLst/>
              <a:ahLst/>
              <a:cxnLst/>
              <a:rect l="l" t="t" r="r" b="b"/>
              <a:pathLst>
                <a:path w="1804416" h="1804416">
                  <a:moveTo>
                    <a:pt x="0" y="902208"/>
                  </a:moveTo>
                  <a:cubicBezTo>
                    <a:pt x="0" y="403987"/>
                    <a:pt x="403987" y="0"/>
                    <a:pt x="902208" y="0"/>
                  </a:cubicBezTo>
                  <a:cubicBezTo>
                    <a:pt x="1400429" y="0"/>
                    <a:pt x="1804416" y="403987"/>
                    <a:pt x="1804416" y="902208"/>
                  </a:cubicBezTo>
                  <a:cubicBezTo>
                    <a:pt x="1804416" y="1400429"/>
                    <a:pt x="1400429" y="1804416"/>
                    <a:pt x="902208" y="1804416"/>
                  </a:cubicBezTo>
                  <a:cubicBezTo>
                    <a:pt x="403987" y="1804416"/>
                    <a:pt x="0" y="1400556"/>
                    <a:pt x="0" y="902208"/>
                  </a:cubicBezTo>
                  <a:close/>
                </a:path>
              </a:pathLst>
            </a:custGeom>
            <a:solidFill>
              <a:srgbClr val="D04040">
                <a:alpha val="1961"/>
              </a:srgbClr>
            </a:solidFill>
          </p:spPr>
          <p:txBody>
            <a:bodyPr/>
            <a:lstStyle/>
            <a:p>
              <a:endParaRPr lang="en-US"/>
            </a:p>
          </p:txBody>
        </p:sp>
        <p:sp>
          <p:nvSpPr>
            <p:cNvPr id="90" name="Freeform 90"/>
            <p:cNvSpPr/>
            <p:nvPr/>
          </p:nvSpPr>
          <p:spPr>
            <a:xfrm>
              <a:off x="0" y="0"/>
              <a:ext cx="1838198" cy="1838198"/>
            </a:xfrm>
            <a:custGeom>
              <a:avLst/>
              <a:gdLst/>
              <a:ahLst/>
              <a:cxnLst/>
              <a:rect l="l" t="t" r="r" b="b"/>
              <a:pathLst>
                <a:path w="1838198" h="1838198">
                  <a:moveTo>
                    <a:pt x="0" y="919099"/>
                  </a:moveTo>
                  <a:cubicBezTo>
                    <a:pt x="0" y="411480"/>
                    <a:pt x="411480" y="0"/>
                    <a:pt x="919099" y="0"/>
                  </a:cubicBezTo>
                  <a:lnTo>
                    <a:pt x="919099" y="16891"/>
                  </a:lnTo>
                  <a:lnTo>
                    <a:pt x="919099" y="0"/>
                  </a:lnTo>
                  <a:cubicBezTo>
                    <a:pt x="1426718" y="0"/>
                    <a:pt x="1838198" y="411480"/>
                    <a:pt x="1838198" y="919099"/>
                  </a:cubicBezTo>
                  <a:lnTo>
                    <a:pt x="1821307" y="919099"/>
                  </a:lnTo>
                  <a:lnTo>
                    <a:pt x="1838198" y="919099"/>
                  </a:lnTo>
                  <a:cubicBezTo>
                    <a:pt x="1838198" y="1426718"/>
                    <a:pt x="1426718" y="1838198"/>
                    <a:pt x="919099" y="1838198"/>
                  </a:cubicBezTo>
                  <a:lnTo>
                    <a:pt x="919099" y="1821307"/>
                  </a:lnTo>
                  <a:lnTo>
                    <a:pt x="919099" y="1838198"/>
                  </a:lnTo>
                  <a:cubicBezTo>
                    <a:pt x="411480" y="1838325"/>
                    <a:pt x="0" y="1426718"/>
                    <a:pt x="0" y="919099"/>
                  </a:cubicBezTo>
                  <a:lnTo>
                    <a:pt x="16891" y="919099"/>
                  </a:lnTo>
                  <a:lnTo>
                    <a:pt x="31242" y="928116"/>
                  </a:lnTo>
                  <a:cubicBezTo>
                    <a:pt x="27178" y="934466"/>
                    <a:pt x="19431" y="937387"/>
                    <a:pt x="12192" y="935355"/>
                  </a:cubicBezTo>
                  <a:cubicBezTo>
                    <a:pt x="4953" y="933323"/>
                    <a:pt x="0" y="926719"/>
                    <a:pt x="0" y="919099"/>
                  </a:cubicBezTo>
                  <a:moveTo>
                    <a:pt x="33909" y="919099"/>
                  </a:moveTo>
                  <a:lnTo>
                    <a:pt x="16891" y="919099"/>
                  </a:lnTo>
                  <a:lnTo>
                    <a:pt x="2667" y="910082"/>
                  </a:lnTo>
                  <a:cubicBezTo>
                    <a:pt x="6731" y="903732"/>
                    <a:pt x="14478" y="900811"/>
                    <a:pt x="21717" y="902843"/>
                  </a:cubicBezTo>
                  <a:cubicBezTo>
                    <a:pt x="28956" y="904875"/>
                    <a:pt x="33909" y="911606"/>
                    <a:pt x="33909" y="919099"/>
                  </a:cubicBezTo>
                  <a:cubicBezTo>
                    <a:pt x="33909" y="1408049"/>
                    <a:pt x="430276" y="1804416"/>
                    <a:pt x="919226" y="1804416"/>
                  </a:cubicBezTo>
                  <a:cubicBezTo>
                    <a:pt x="1408176" y="1804416"/>
                    <a:pt x="1804543" y="1408049"/>
                    <a:pt x="1804543" y="919099"/>
                  </a:cubicBezTo>
                  <a:cubicBezTo>
                    <a:pt x="1804543" y="430149"/>
                    <a:pt x="1408176" y="33782"/>
                    <a:pt x="919226" y="33782"/>
                  </a:cubicBezTo>
                  <a:lnTo>
                    <a:pt x="919226" y="16891"/>
                  </a:lnTo>
                  <a:lnTo>
                    <a:pt x="919226" y="33909"/>
                  </a:lnTo>
                  <a:cubicBezTo>
                    <a:pt x="430276" y="33909"/>
                    <a:pt x="33909" y="430276"/>
                    <a:pt x="33909" y="919226"/>
                  </a:cubicBezTo>
                  <a:close/>
                </a:path>
              </a:pathLst>
            </a:custGeom>
            <a:solidFill>
              <a:srgbClr val="D04040">
                <a:alpha val="24706"/>
              </a:srgbClr>
            </a:solidFill>
          </p:spPr>
          <p:txBody>
            <a:bodyPr/>
            <a:lstStyle/>
            <a:p>
              <a:endParaRPr lang="en-US"/>
            </a:p>
          </p:txBody>
        </p:sp>
      </p:grpSp>
      <p:grpSp>
        <p:nvGrpSpPr>
          <p:cNvPr id="91" name="Group 91"/>
          <p:cNvGrpSpPr/>
          <p:nvPr/>
        </p:nvGrpSpPr>
        <p:grpSpPr>
          <a:xfrm>
            <a:off x="15617952" y="2962656"/>
            <a:ext cx="914400" cy="914400"/>
            <a:chOff x="0" y="0"/>
            <a:chExt cx="1219200" cy="1219200"/>
          </a:xfrm>
        </p:grpSpPr>
        <p:sp>
          <p:nvSpPr>
            <p:cNvPr id="92" name="Freeform 92" descr="preencoded.png"/>
            <p:cNvSpPr/>
            <p:nvPr/>
          </p:nvSpPr>
          <p:spPr>
            <a:xfrm>
              <a:off x="0" y="0"/>
              <a:ext cx="1219200" cy="1219200"/>
            </a:xfrm>
            <a:custGeom>
              <a:avLst/>
              <a:gdLst/>
              <a:ahLst/>
              <a:cxnLst/>
              <a:rect l="l" t="t" r="r" b="b"/>
              <a:pathLst>
                <a:path w="1219200" h="1219200">
                  <a:moveTo>
                    <a:pt x="0" y="0"/>
                  </a:moveTo>
                  <a:lnTo>
                    <a:pt x="1219200" y="0"/>
                  </a:lnTo>
                  <a:lnTo>
                    <a:pt x="1219200" y="1219200"/>
                  </a:lnTo>
                  <a:lnTo>
                    <a:pt x="0" y="1219200"/>
                  </a:lnTo>
                  <a:lnTo>
                    <a:pt x="0" y="0"/>
                  </a:lnTo>
                  <a:close/>
                </a:path>
              </a:pathLst>
            </a:custGeom>
            <a:blipFill>
              <a:blip r:embed="rId7"/>
              <a:stretch>
                <a:fillRect/>
              </a:stretch>
            </a:blipFill>
          </p:spPr>
          <p:txBody>
            <a:bodyPr/>
            <a:lstStyle/>
            <a:p>
              <a:endParaRPr lang="en-US"/>
            </a:p>
          </p:txBody>
        </p:sp>
      </p:grpSp>
      <p:grpSp>
        <p:nvGrpSpPr>
          <p:cNvPr id="93" name="Group 93"/>
          <p:cNvGrpSpPr/>
          <p:nvPr/>
        </p:nvGrpSpPr>
        <p:grpSpPr>
          <a:xfrm>
            <a:off x="14612112" y="4352544"/>
            <a:ext cx="2926080" cy="1280160"/>
            <a:chOff x="0" y="0"/>
            <a:chExt cx="3901440" cy="1706880"/>
          </a:xfrm>
        </p:grpSpPr>
        <p:sp>
          <p:nvSpPr>
            <p:cNvPr id="94" name="Freeform 94"/>
            <p:cNvSpPr/>
            <p:nvPr/>
          </p:nvSpPr>
          <p:spPr>
            <a:xfrm>
              <a:off x="0" y="0"/>
              <a:ext cx="3901440" cy="1706880"/>
            </a:xfrm>
            <a:custGeom>
              <a:avLst/>
              <a:gdLst/>
              <a:ahLst/>
              <a:cxnLst/>
              <a:rect l="l" t="t" r="r" b="b"/>
              <a:pathLst>
                <a:path w="3901440" h="1706880">
                  <a:moveTo>
                    <a:pt x="0" y="0"/>
                  </a:moveTo>
                  <a:lnTo>
                    <a:pt x="3901440" y="0"/>
                  </a:lnTo>
                  <a:lnTo>
                    <a:pt x="3901440" y="1706880"/>
                  </a:lnTo>
                  <a:lnTo>
                    <a:pt x="0" y="1706880"/>
                  </a:lnTo>
                  <a:close/>
                </a:path>
              </a:pathLst>
            </a:custGeom>
            <a:blipFill>
              <a:blip r:embed="rId2">
                <a:alphaModFix amt="0"/>
              </a:blip>
              <a:stretch>
                <a:fillRect l="-6132" r="-6132"/>
              </a:stretch>
            </a:blipFill>
          </p:spPr>
          <p:txBody>
            <a:bodyPr/>
            <a:lstStyle/>
            <a:p>
              <a:endParaRPr lang="en-US"/>
            </a:p>
          </p:txBody>
        </p:sp>
        <p:sp>
          <p:nvSpPr>
            <p:cNvPr id="95" name="TextBox 95"/>
            <p:cNvSpPr txBox="1"/>
            <p:nvPr/>
          </p:nvSpPr>
          <p:spPr>
            <a:xfrm>
              <a:off x="0" y="-38100"/>
              <a:ext cx="3901440" cy="1744980"/>
            </a:xfrm>
            <a:prstGeom prst="rect">
              <a:avLst/>
            </a:prstGeom>
          </p:spPr>
          <p:txBody>
            <a:bodyPr lIns="0" tIns="0" rIns="0" bIns="0" rtlCol="0" anchor="ctr"/>
            <a:lstStyle/>
            <a:p>
              <a:pPr algn="ctr">
                <a:lnSpc>
                  <a:spcPts val="2879"/>
                </a:lnSpc>
              </a:pPr>
              <a:r>
                <a:rPr lang="en-US" sz="2400" b="1">
                  <a:solidFill>
                    <a:srgbClr val="0D2B45"/>
                  </a:solidFill>
                  <a:latin typeface="Calibri (MS) Bold"/>
                  <a:ea typeface="Calibri (MS) Bold"/>
                  <a:cs typeface="Calibri (MS) Bold"/>
                  <a:sym typeface="Calibri (MS) Bold"/>
                </a:rPr>
                <a:t>Overuse</a:t>
              </a:r>
            </a:p>
            <a:p>
              <a:pPr algn="ctr">
                <a:lnSpc>
                  <a:spcPts val="2879"/>
                </a:lnSpc>
              </a:pPr>
              <a:r>
                <a:rPr lang="en-US" sz="2400" b="1">
                  <a:solidFill>
                    <a:srgbClr val="0D2B45"/>
                  </a:solidFill>
                  <a:latin typeface="Calibri (MS) Bold"/>
                  <a:ea typeface="Calibri (MS) Bold"/>
                  <a:cs typeface="Calibri (MS) Bold"/>
                  <a:sym typeface="Calibri (MS) Bold"/>
                </a:rPr>
                <a:t>Risk</a:t>
              </a:r>
            </a:p>
          </p:txBody>
        </p:sp>
      </p:grpSp>
      <p:grpSp>
        <p:nvGrpSpPr>
          <p:cNvPr id="96" name="Group 96"/>
          <p:cNvGrpSpPr/>
          <p:nvPr/>
        </p:nvGrpSpPr>
        <p:grpSpPr>
          <a:xfrm>
            <a:off x="14685264" y="5632704"/>
            <a:ext cx="2779776" cy="3383280"/>
            <a:chOff x="0" y="0"/>
            <a:chExt cx="3706368" cy="4511040"/>
          </a:xfrm>
        </p:grpSpPr>
        <p:sp>
          <p:nvSpPr>
            <p:cNvPr id="97" name="Freeform 97"/>
            <p:cNvSpPr/>
            <p:nvPr/>
          </p:nvSpPr>
          <p:spPr>
            <a:xfrm>
              <a:off x="0" y="0"/>
              <a:ext cx="3706368" cy="4511040"/>
            </a:xfrm>
            <a:custGeom>
              <a:avLst/>
              <a:gdLst/>
              <a:ahLst/>
              <a:cxnLst/>
              <a:rect l="l" t="t" r="r" b="b"/>
              <a:pathLst>
                <a:path w="3706368" h="4511040">
                  <a:moveTo>
                    <a:pt x="0" y="0"/>
                  </a:moveTo>
                  <a:lnTo>
                    <a:pt x="3706368" y="0"/>
                  </a:lnTo>
                  <a:lnTo>
                    <a:pt x="3706368" y="4511040"/>
                  </a:lnTo>
                  <a:lnTo>
                    <a:pt x="0" y="4511040"/>
                  </a:lnTo>
                  <a:close/>
                </a:path>
              </a:pathLst>
            </a:custGeom>
            <a:blipFill>
              <a:blip r:embed="rId2">
                <a:alphaModFix amt="0"/>
              </a:blip>
              <a:stretch>
                <a:fillRect l="-106158" r="-106158"/>
              </a:stretch>
            </a:blipFill>
          </p:spPr>
          <p:txBody>
            <a:bodyPr/>
            <a:lstStyle/>
            <a:p>
              <a:endParaRPr lang="en-US"/>
            </a:p>
          </p:txBody>
        </p:sp>
        <p:sp>
          <p:nvSpPr>
            <p:cNvPr id="98" name="TextBox 98"/>
            <p:cNvSpPr txBox="1"/>
            <p:nvPr/>
          </p:nvSpPr>
          <p:spPr>
            <a:xfrm>
              <a:off x="0" y="-38100"/>
              <a:ext cx="3706368" cy="4549140"/>
            </a:xfrm>
            <a:prstGeom prst="rect">
              <a:avLst/>
            </a:prstGeom>
          </p:spPr>
          <p:txBody>
            <a:bodyPr lIns="0" tIns="0" rIns="0" bIns="0" rtlCol="0" anchor="ctr"/>
            <a:lstStyle/>
            <a:p>
              <a:pPr algn="ctr">
                <a:lnSpc>
                  <a:spcPts val="2400"/>
                </a:lnSpc>
              </a:pPr>
              <a:r>
                <a:rPr lang="en-US" sz="2000">
                  <a:solidFill>
                    <a:srgbClr val="607080"/>
                  </a:solidFill>
                  <a:latin typeface="Calibri (MS)"/>
                  <a:ea typeface="Calibri (MS)"/>
                  <a:cs typeface="Calibri (MS)"/>
                  <a:sym typeface="Calibri (MS)"/>
                </a:rPr>
                <a:t>Survey data shows 80% of municipalities apply more salt than road safety guidelines recommend.</a:t>
              </a:r>
            </a:p>
          </p:txBody>
        </p:sp>
      </p:grpSp>
      <p:grpSp>
        <p:nvGrpSpPr>
          <p:cNvPr id="99" name="Group 99"/>
          <p:cNvGrpSpPr/>
          <p:nvPr/>
        </p:nvGrpSpPr>
        <p:grpSpPr>
          <a:xfrm>
            <a:off x="-12697" y="9497063"/>
            <a:ext cx="18313403" cy="802643"/>
            <a:chOff x="0" y="0"/>
            <a:chExt cx="24417871" cy="1070191"/>
          </a:xfrm>
        </p:grpSpPr>
        <p:sp>
          <p:nvSpPr>
            <p:cNvPr id="100" name="Freeform 100"/>
            <p:cNvSpPr/>
            <p:nvPr/>
          </p:nvSpPr>
          <p:spPr>
            <a:xfrm>
              <a:off x="16891" y="16891"/>
              <a:ext cx="24383999" cy="1036320"/>
            </a:xfrm>
            <a:custGeom>
              <a:avLst/>
              <a:gdLst/>
              <a:ahLst/>
              <a:cxnLst/>
              <a:rect l="l" t="t" r="r" b="b"/>
              <a:pathLst>
                <a:path w="24383999" h="1036320">
                  <a:moveTo>
                    <a:pt x="0" y="0"/>
                  </a:moveTo>
                  <a:lnTo>
                    <a:pt x="24383999" y="0"/>
                  </a:lnTo>
                  <a:lnTo>
                    <a:pt x="24383999" y="1036320"/>
                  </a:lnTo>
                  <a:lnTo>
                    <a:pt x="0" y="1036320"/>
                  </a:lnTo>
                  <a:close/>
                </a:path>
              </a:pathLst>
            </a:custGeom>
            <a:solidFill>
              <a:srgbClr val="0D2B45"/>
            </a:solidFill>
          </p:spPr>
          <p:txBody>
            <a:bodyPr/>
            <a:lstStyle/>
            <a:p>
              <a:endParaRPr lang="en-US"/>
            </a:p>
          </p:txBody>
        </p:sp>
        <p:sp>
          <p:nvSpPr>
            <p:cNvPr id="101" name="Freeform 101"/>
            <p:cNvSpPr/>
            <p:nvPr/>
          </p:nvSpPr>
          <p:spPr>
            <a:xfrm>
              <a:off x="0" y="0"/>
              <a:ext cx="24417782" cy="1070104"/>
            </a:xfrm>
            <a:custGeom>
              <a:avLst/>
              <a:gdLst/>
              <a:ahLst/>
              <a:cxnLst/>
              <a:rect l="l" t="t" r="r" b="b"/>
              <a:pathLst>
                <a:path w="24417782" h="1070104">
                  <a:moveTo>
                    <a:pt x="16891" y="0"/>
                  </a:moveTo>
                  <a:lnTo>
                    <a:pt x="24400890" y="0"/>
                  </a:lnTo>
                  <a:cubicBezTo>
                    <a:pt x="24410290" y="0"/>
                    <a:pt x="24417782" y="7620"/>
                    <a:pt x="24417782" y="16891"/>
                  </a:cubicBezTo>
                  <a:lnTo>
                    <a:pt x="24417782" y="1053211"/>
                  </a:lnTo>
                  <a:cubicBezTo>
                    <a:pt x="24417782" y="1062609"/>
                    <a:pt x="24410163" y="1070102"/>
                    <a:pt x="24400890" y="1070102"/>
                  </a:cubicBezTo>
                  <a:lnTo>
                    <a:pt x="16891" y="1070102"/>
                  </a:lnTo>
                  <a:cubicBezTo>
                    <a:pt x="7620" y="1070229"/>
                    <a:pt x="0" y="1062609"/>
                    <a:pt x="0" y="1053211"/>
                  </a:cubicBezTo>
                  <a:lnTo>
                    <a:pt x="0" y="16891"/>
                  </a:lnTo>
                  <a:cubicBezTo>
                    <a:pt x="0" y="7620"/>
                    <a:pt x="7620" y="0"/>
                    <a:pt x="16891" y="0"/>
                  </a:cubicBezTo>
                  <a:moveTo>
                    <a:pt x="16891" y="33909"/>
                  </a:moveTo>
                  <a:lnTo>
                    <a:pt x="16891" y="16891"/>
                  </a:lnTo>
                  <a:lnTo>
                    <a:pt x="33909" y="16891"/>
                  </a:lnTo>
                  <a:lnTo>
                    <a:pt x="33909" y="1053211"/>
                  </a:lnTo>
                  <a:lnTo>
                    <a:pt x="16891" y="1053211"/>
                  </a:lnTo>
                  <a:lnTo>
                    <a:pt x="16891" y="1036320"/>
                  </a:lnTo>
                  <a:lnTo>
                    <a:pt x="24400890" y="1036320"/>
                  </a:lnTo>
                  <a:lnTo>
                    <a:pt x="24400890" y="1053211"/>
                  </a:lnTo>
                  <a:lnTo>
                    <a:pt x="24384000" y="1053211"/>
                  </a:lnTo>
                  <a:lnTo>
                    <a:pt x="24384000" y="16891"/>
                  </a:lnTo>
                  <a:lnTo>
                    <a:pt x="24400890" y="16891"/>
                  </a:lnTo>
                  <a:lnTo>
                    <a:pt x="24400890" y="33909"/>
                  </a:lnTo>
                  <a:lnTo>
                    <a:pt x="16891" y="33909"/>
                  </a:lnTo>
                  <a:close/>
                </a:path>
              </a:pathLst>
            </a:custGeom>
            <a:solidFill>
              <a:srgbClr val="0D2B45"/>
            </a:solidFill>
          </p:spPr>
          <p:txBody>
            <a:bodyPr/>
            <a:lstStyle/>
            <a:p>
              <a:endParaRPr lang="en-US"/>
            </a:p>
          </p:txBody>
        </p:sp>
      </p:grpSp>
      <p:grpSp>
        <p:nvGrpSpPr>
          <p:cNvPr id="102" name="Group 102"/>
          <p:cNvGrpSpPr/>
          <p:nvPr/>
        </p:nvGrpSpPr>
        <p:grpSpPr>
          <a:xfrm>
            <a:off x="548640" y="9509760"/>
            <a:ext cx="17190720" cy="777240"/>
            <a:chOff x="0" y="0"/>
            <a:chExt cx="22920960" cy="1036320"/>
          </a:xfrm>
        </p:grpSpPr>
        <p:sp>
          <p:nvSpPr>
            <p:cNvPr id="103" name="Freeform 103"/>
            <p:cNvSpPr/>
            <p:nvPr/>
          </p:nvSpPr>
          <p:spPr>
            <a:xfrm>
              <a:off x="0" y="0"/>
              <a:ext cx="22920961" cy="1036320"/>
            </a:xfrm>
            <a:custGeom>
              <a:avLst/>
              <a:gdLst/>
              <a:ahLst/>
              <a:cxnLst/>
              <a:rect l="l" t="t" r="r" b="b"/>
              <a:pathLst>
                <a:path w="22920961" h="1036320">
                  <a:moveTo>
                    <a:pt x="0" y="0"/>
                  </a:moveTo>
                  <a:lnTo>
                    <a:pt x="22920961" y="0"/>
                  </a:lnTo>
                  <a:lnTo>
                    <a:pt x="22920961" y="1036320"/>
                  </a:lnTo>
                  <a:lnTo>
                    <a:pt x="0" y="1036320"/>
                  </a:lnTo>
                  <a:close/>
                </a:path>
              </a:pathLst>
            </a:custGeom>
            <a:blipFill>
              <a:blip r:embed="rId2">
                <a:alphaModFix amt="0"/>
              </a:blip>
              <a:stretch>
                <a:fillRect t="-380963" b="-380963"/>
              </a:stretch>
            </a:blipFill>
          </p:spPr>
          <p:txBody>
            <a:bodyPr/>
            <a:lstStyle/>
            <a:p>
              <a:endParaRPr lang="en-US"/>
            </a:p>
          </p:txBody>
        </p:sp>
        <p:sp>
          <p:nvSpPr>
            <p:cNvPr id="104" name="TextBox 104"/>
            <p:cNvSpPr txBox="1"/>
            <p:nvPr/>
          </p:nvSpPr>
          <p:spPr>
            <a:xfrm>
              <a:off x="0" y="-38100"/>
              <a:ext cx="22920960" cy="1074420"/>
            </a:xfrm>
            <a:prstGeom prst="rect">
              <a:avLst/>
            </a:prstGeom>
          </p:spPr>
          <p:txBody>
            <a:bodyPr lIns="0" tIns="0" rIns="0" bIns="0" rtlCol="0" anchor="ctr"/>
            <a:lstStyle/>
            <a:p>
              <a:pPr algn="ctr">
                <a:lnSpc>
                  <a:spcPts val="2879"/>
                </a:lnSpc>
              </a:pPr>
              <a:r>
                <a:rPr lang="en-US" sz="2400" b="1">
                  <a:solidFill>
                    <a:srgbClr val="00C2CC"/>
                  </a:solidFill>
                  <a:latin typeface="Calibri (MS) Bold"/>
                  <a:ea typeface="Calibri (MS) Bold"/>
                  <a:cs typeface="Calibri (MS) Bold"/>
                  <a:sym typeface="Calibri (MS) Bold"/>
                </a:rPr>
                <a:t>SaltSmart directly addresses each of these vulnerabilities through precision, data, and transparency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12697" y="-12697"/>
            <a:ext cx="18313403" cy="1945643"/>
            <a:chOff x="0" y="0"/>
            <a:chExt cx="24417871" cy="2594191"/>
          </a:xfrm>
        </p:grpSpPr>
        <p:sp>
          <p:nvSpPr>
            <p:cNvPr id="3" name="Freeform 3"/>
            <p:cNvSpPr/>
            <p:nvPr/>
          </p:nvSpPr>
          <p:spPr>
            <a:xfrm>
              <a:off x="16891" y="16891"/>
              <a:ext cx="24383999" cy="2560320"/>
            </a:xfrm>
            <a:custGeom>
              <a:avLst/>
              <a:gdLst/>
              <a:ahLst/>
              <a:cxnLst/>
              <a:rect l="l" t="t" r="r" b="b"/>
              <a:pathLst>
                <a:path w="24383999" h="2560320">
                  <a:moveTo>
                    <a:pt x="0" y="0"/>
                  </a:moveTo>
                  <a:lnTo>
                    <a:pt x="24383999" y="0"/>
                  </a:lnTo>
                  <a:lnTo>
                    <a:pt x="24383999" y="2560320"/>
                  </a:lnTo>
                  <a:lnTo>
                    <a:pt x="0" y="2560320"/>
                  </a:lnTo>
                  <a:close/>
                </a:path>
              </a:pathLst>
            </a:custGeom>
            <a:solidFill>
              <a:srgbClr val="0D7C8C"/>
            </a:solidFill>
          </p:spPr>
          <p:txBody>
            <a:bodyPr/>
            <a:lstStyle/>
            <a:p>
              <a:endParaRPr lang="en-US"/>
            </a:p>
          </p:txBody>
        </p:sp>
        <p:sp>
          <p:nvSpPr>
            <p:cNvPr id="4" name="Freeform 4"/>
            <p:cNvSpPr/>
            <p:nvPr/>
          </p:nvSpPr>
          <p:spPr>
            <a:xfrm>
              <a:off x="0" y="0"/>
              <a:ext cx="24417782" cy="2594102"/>
            </a:xfrm>
            <a:custGeom>
              <a:avLst/>
              <a:gdLst/>
              <a:ahLst/>
              <a:cxnLst/>
              <a:rect l="l" t="t" r="r" b="b"/>
              <a:pathLst>
                <a:path w="24417782" h="2594102">
                  <a:moveTo>
                    <a:pt x="16891" y="0"/>
                  </a:moveTo>
                  <a:lnTo>
                    <a:pt x="24400890" y="0"/>
                  </a:lnTo>
                  <a:cubicBezTo>
                    <a:pt x="24410290" y="0"/>
                    <a:pt x="24417782" y="7620"/>
                    <a:pt x="24417782" y="16891"/>
                  </a:cubicBezTo>
                  <a:lnTo>
                    <a:pt x="24417782" y="2577211"/>
                  </a:lnTo>
                  <a:cubicBezTo>
                    <a:pt x="24417782" y="2586609"/>
                    <a:pt x="24410163" y="2594102"/>
                    <a:pt x="24400890" y="2594102"/>
                  </a:cubicBezTo>
                  <a:lnTo>
                    <a:pt x="16891" y="2594102"/>
                  </a:lnTo>
                  <a:cubicBezTo>
                    <a:pt x="7493" y="2594102"/>
                    <a:pt x="0" y="2586482"/>
                    <a:pt x="0" y="2577211"/>
                  </a:cubicBezTo>
                  <a:lnTo>
                    <a:pt x="0" y="16891"/>
                  </a:lnTo>
                  <a:cubicBezTo>
                    <a:pt x="0" y="7620"/>
                    <a:pt x="7620" y="0"/>
                    <a:pt x="16891" y="0"/>
                  </a:cubicBezTo>
                  <a:moveTo>
                    <a:pt x="16891" y="33909"/>
                  </a:moveTo>
                  <a:lnTo>
                    <a:pt x="16891" y="16891"/>
                  </a:lnTo>
                  <a:lnTo>
                    <a:pt x="33909" y="16891"/>
                  </a:lnTo>
                  <a:lnTo>
                    <a:pt x="33909" y="2577211"/>
                  </a:lnTo>
                  <a:lnTo>
                    <a:pt x="16891" y="2577211"/>
                  </a:lnTo>
                  <a:lnTo>
                    <a:pt x="16891" y="2560320"/>
                  </a:lnTo>
                  <a:lnTo>
                    <a:pt x="24400890" y="2560320"/>
                  </a:lnTo>
                  <a:lnTo>
                    <a:pt x="24400890" y="2577211"/>
                  </a:lnTo>
                  <a:lnTo>
                    <a:pt x="24384000" y="2577211"/>
                  </a:lnTo>
                  <a:lnTo>
                    <a:pt x="24384000" y="16891"/>
                  </a:lnTo>
                  <a:lnTo>
                    <a:pt x="24400890" y="16891"/>
                  </a:lnTo>
                  <a:lnTo>
                    <a:pt x="24400890" y="33909"/>
                  </a:lnTo>
                  <a:lnTo>
                    <a:pt x="16891" y="33909"/>
                  </a:lnTo>
                  <a:close/>
                </a:path>
              </a:pathLst>
            </a:custGeom>
            <a:solidFill>
              <a:srgbClr val="0D7C8C"/>
            </a:solidFill>
          </p:spPr>
          <p:txBody>
            <a:bodyPr/>
            <a:lstStyle/>
            <a:p>
              <a:endParaRPr lang="en-US"/>
            </a:p>
          </p:txBody>
        </p:sp>
      </p:grpSp>
      <p:sp>
        <p:nvSpPr>
          <p:cNvPr id="5" name="Freeform 5"/>
          <p:cNvSpPr/>
          <p:nvPr/>
        </p:nvSpPr>
        <p:spPr>
          <a:xfrm>
            <a:off x="2341842" y="2396401"/>
            <a:ext cx="5554338" cy="7700989"/>
          </a:xfrm>
          <a:custGeom>
            <a:avLst/>
            <a:gdLst/>
            <a:ahLst/>
            <a:cxnLst/>
            <a:rect l="l" t="t" r="r" b="b"/>
            <a:pathLst>
              <a:path w="5554338" h="7700989">
                <a:moveTo>
                  <a:pt x="0" y="0"/>
                </a:moveTo>
                <a:lnTo>
                  <a:pt x="5554338" y="0"/>
                </a:lnTo>
                <a:lnTo>
                  <a:pt x="5554338" y="7700989"/>
                </a:lnTo>
                <a:lnTo>
                  <a:pt x="0" y="7700989"/>
                </a:lnTo>
                <a:lnTo>
                  <a:pt x="0" y="0"/>
                </a:lnTo>
                <a:close/>
              </a:path>
            </a:pathLst>
          </a:custGeom>
          <a:blipFill>
            <a:blip r:embed="rId3"/>
            <a:stretch>
              <a:fillRect/>
            </a:stretch>
          </a:blipFill>
        </p:spPr>
        <p:txBody>
          <a:bodyPr/>
          <a:lstStyle/>
          <a:p>
            <a:endParaRPr lang="en-US"/>
          </a:p>
        </p:txBody>
      </p:sp>
      <p:sp>
        <p:nvSpPr>
          <p:cNvPr id="6" name="Freeform 6"/>
          <p:cNvSpPr/>
          <p:nvPr/>
        </p:nvSpPr>
        <p:spPr>
          <a:xfrm rot="1961630">
            <a:off x="15064155" y="1147182"/>
            <a:ext cx="1227843" cy="652291"/>
          </a:xfrm>
          <a:custGeom>
            <a:avLst/>
            <a:gdLst/>
            <a:ahLst/>
            <a:cxnLst/>
            <a:rect l="l" t="t" r="r" b="b"/>
            <a:pathLst>
              <a:path w="1227843" h="652291">
                <a:moveTo>
                  <a:pt x="0" y="0"/>
                </a:moveTo>
                <a:lnTo>
                  <a:pt x="1227843" y="0"/>
                </a:lnTo>
                <a:lnTo>
                  <a:pt x="1227843" y="652291"/>
                </a:lnTo>
                <a:lnTo>
                  <a:pt x="0" y="6522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416945">
            <a:off x="12348513" y="9761849"/>
            <a:ext cx="4656576" cy="3823620"/>
          </a:xfrm>
          <a:custGeom>
            <a:avLst/>
            <a:gdLst/>
            <a:ahLst/>
            <a:cxnLst/>
            <a:rect l="l" t="t" r="r" b="b"/>
            <a:pathLst>
              <a:path w="4656576" h="3823620">
                <a:moveTo>
                  <a:pt x="0" y="0"/>
                </a:moveTo>
                <a:lnTo>
                  <a:pt x="4656576" y="0"/>
                </a:lnTo>
                <a:lnTo>
                  <a:pt x="4656576" y="3823620"/>
                </a:lnTo>
                <a:lnTo>
                  <a:pt x="0" y="38236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8173318" y="8989244"/>
            <a:ext cx="736971" cy="972219"/>
          </a:xfrm>
          <a:custGeom>
            <a:avLst/>
            <a:gdLst/>
            <a:ahLst/>
            <a:cxnLst/>
            <a:rect l="l" t="t" r="r" b="b"/>
            <a:pathLst>
              <a:path w="736971" h="972219">
                <a:moveTo>
                  <a:pt x="0" y="0"/>
                </a:moveTo>
                <a:lnTo>
                  <a:pt x="736971" y="0"/>
                </a:lnTo>
                <a:lnTo>
                  <a:pt x="736971" y="972219"/>
                </a:lnTo>
                <a:lnTo>
                  <a:pt x="0" y="972219"/>
                </a:lnTo>
                <a:lnTo>
                  <a:pt x="0" y="0"/>
                </a:lnTo>
                <a:close/>
              </a:path>
            </a:pathLst>
          </a:custGeom>
          <a:blipFill>
            <a:blip r:embed="rId6"/>
            <a:stretch>
              <a:fillRect l="-357193" t="-181220" b="-65345"/>
            </a:stretch>
          </a:blipFill>
        </p:spPr>
        <p:txBody>
          <a:bodyPr/>
          <a:lstStyle/>
          <a:p>
            <a:endParaRPr lang="en-US"/>
          </a:p>
        </p:txBody>
      </p:sp>
      <p:sp>
        <p:nvSpPr>
          <p:cNvPr id="9" name="TextBox 9"/>
          <p:cNvSpPr txBox="1"/>
          <p:nvPr/>
        </p:nvSpPr>
        <p:spPr>
          <a:xfrm>
            <a:off x="3085157" y="453066"/>
            <a:ext cx="12117695" cy="712470"/>
          </a:xfrm>
          <a:prstGeom prst="rect">
            <a:avLst/>
          </a:prstGeom>
        </p:spPr>
        <p:txBody>
          <a:bodyPr lIns="0" tIns="0" rIns="0" bIns="0" rtlCol="0" anchor="t">
            <a:spAutoFit/>
          </a:bodyPr>
          <a:lstStyle/>
          <a:p>
            <a:pPr marL="0" lvl="0" indent="0" algn="l">
              <a:lnSpc>
                <a:spcPts val="5880"/>
              </a:lnSpc>
            </a:pPr>
            <a:r>
              <a:rPr lang="en-US" sz="4200" b="1">
                <a:solidFill>
                  <a:srgbClr val="FFFFFF"/>
                </a:solidFill>
                <a:latin typeface="Montserrat Bold"/>
                <a:ea typeface="Montserrat Bold"/>
                <a:cs typeface="Montserrat Bold"/>
                <a:sym typeface="Montserrat Bold"/>
              </a:rPr>
              <a:t>How We Used The Innovator's Method</a:t>
            </a:r>
          </a:p>
        </p:txBody>
      </p:sp>
      <p:sp>
        <p:nvSpPr>
          <p:cNvPr id="10" name="TextBox 10"/>
          <p:cNvSpPr txBox="1"/>
          <p:nvPr/>
        </p:nvSpPr>
        <p:spPr>
          <a:xfrm>
            <a:off x="9180327" y="2174654"/>
            <a:ext cx="7636000" cy="7464709"/>
          </a:xfrm>
          <a:prstGeom prst="rect">
            <a:avLst/>
          </a:prstGeom>
        </p:spPr>
        <p:txBody>
          <a:bodyPr lIns="0" tIns="0" rIns="0" bIns="0" rtlCol="0" anchor="t">
            <a:spAutoFit/>
          </a:bodyPr>
          <a:lstStyle/>
          <a:p>
            <a:pPr algn="l">
              <a:lnSpc>
                <a:spcPts val="3275"/>
              </a:lnSpc>
            </a:pPr>
            <a:r>
              <a:rPr lang="en-US" sz="2339">
                <a:solidFill>
                  <a:srgbClr val="545454"/>
                </a:solidFill>
                <a:latin typeface="Montserrat"/>
                <a:ea typeface="Montserrat"/>
                <a:cs typeface="Montserrat"/>
                <a:sym typeface="Montserrat"/>
              </a:rPr>
              <a:t>Insight: What do we believe about the problem?</a:t>
            </a:r>
          </a:p>
          <a:p>
            <a:pPr algn="l">
              <a:lnSpc>
                <a:spcPts val="3275"/>
              </a:lnSpc>
            </a:pPr>
            <a:endParaRPr lang="en-US" sz="2339">
              <a:solidFill>
                <a:srgbClr val="545454"/>
              </a:solidFill>
              <a:latin typeface="Montserrat"/>
              <a:ea typeface="Montserrat"/>
              <a:cs typeface="Montserrat"/>
              <a:sym typeface="Montserrat"/>
            </a:endParaRPr>
          </a:p>
          <a:p>
            <a:pPr algn="l">
              <a:lnSpc>
                <a:spcPts val="3275"/>
              </a:lnSpc>
            </a:pPr>
            <a:endParaRPr lang="en-US" sz="2339">
              <a:solidFill>
                <a:srgbClr val="545454"/>
              </a:solidFill>
              <a:latin typeface="Montserrat"/>
              <a:ea typeface="Montserrat"/>
              <a:cs typeface="Montserrat"/>
              <a:sym typeface="Montserrat"/>
            </a:endParaRPr>
          </a:p>
          <a:p>
            <a:pPr algn="l">
              <a:lnSpc>
                <a:spcPts val="3275"/>
              </a:lnSpc>
            </a:pPr>
            <a:r>
              <a:rPr lang="en-US" sz="2339">
                <a:solidFill>
                  <a:srgbClr val="545454"/>
                </a:solidFill>
                <a:latin typeface="Montserrat"/>
                <a:ea typeface="Montserrat"/>
                <a:cs typeface="Montserrat"/>
                <a:sym typeface="Montserrat"/>
              </a:rPr>
              <a:t>JTBD: What job does the user need done?</a:t>
            </a:r>
          </a:p>
          <a:p>
            <a:pPr algn="l">
              <a:lnSpc>
                <a:spcPts val="3275"/>
              </a:lnSpc>
            </a:pPr>
            <a:endParaRPr lang="en-US" sz="2339">
              <a:solidFill>
                <a:srgbClr val="545454"/>
              </a:solidFill>
              <a:latin typeface="Montserrat"/>
              <a:ea typeface="Montserrat"/>
              <a:cs typeface="Montserrat"/>
              <a:sym typeface="Montserrat"/>
            </a:endParaRPr>
          </a:p>
          <a:p>
            <a:pPr algn="l">
              <a:lnSpc>
                <a:spcPts val="3275"/>
              </a:lnSpc>
            </a:pPr>
            <a:endParaRPr lang="en-US" sz="2339">
              <a:solidFill>
                <a:srgbClr val="545454"/>
              </a:solidFill>
              <a:latin typeface="Montserrat"/>
              <a:ea typeface="Montserrat"/>
              <a:cs typeface="Montserrat"/>
              <a:sym typeface="Montserrat"/>
            </a:endParaRPr>
          </a:p>
          <a:p>
            <a:pPr algn="l">
              <a:lnSpc>
                <a:spcPts val="3275"/>
              </a:lnSpc>
            </a:pPr>
            <a:r>
              <a:rPr lang="en-US" sz="2339">
                <a:solidFill>
                  <a:srgbClr val="545454"/>
                </a:solidFill>
                <a:latin typeface="Montserrat"/>
                <a:ea typeface="Montserrat"/>
                <a:cs typeface="Montserrat"/>
                <a:sym typeface="Montserrat"/>
              </a:rPr>
              <a:t>Leap-of-Faith Assumption: What must be true for this to work?</a:t>
            </a:r>
          </a:p>
          <a:p>
            <a:pPr algn="l">
              <a:lnSpc>
                <a:spcPts val="3275"/>
              </a:lnSpc>
            </a:pPr>
            <a:endParaRPr lang="en-US" sz="2339">
              <a:solidFill>
                <a:srgbClr val="545454"/>
              </a:solidFill>
              <a:latin typeface="Montserrat"/>
              <a:ea typeface="Montserrat"/>
              <a:cs typeface="Montserrat"/>
              <a:sym typeface="Montserrat"/>
            </a:endParaRPr>
          </a:p>
          <a:p>
            <a:pPr algn="l">
              <a:lnSpc>
                <a:spcPts val="3275"/>
              </a:lnSpc>
            </a:pPr>
            <a:endParaRPr lang="en-US" sz="2339">
              <a:solidFill>
                <a:srgbClr val="545454"/>
              </a:solidFill>
              <a:latin typeface="Montserrat"/>
              <a:ea typeface="Montserrat"/>
              <a:cs typeface="Montserrat"/>
              <a:sym typeface="Montserrat"/>
            </a:endParaRPr>
          </a:p>
          <a:p>
            <a:pPr algn="l">
              <a:lnSpc>
                <a:spcPts val="3275"/>
              </a:lnSpc>
            </a:pPr>
            <a:r>
              <a:rPr lang="en-US" sz="2339">
                <a:solidFill>
                  <a:srgbClr val="545454"/>
                </a:solidFill>
                <a:latin typeface="Montserrat"/>
                <a:ea typeface="Montserrat"/>
                <a:cs typeface="Montserrat"/>
                <a:sym typeface="Montserrat"/>
              </a:rPr>
              <a:t>Prototype: Build the minimum needed to test.</a:t>
            </a:r>
          </a:p>
          <a:p>
            <a:pPr algn="l">
              <a:lnSpc>
                <a:spcPts val="3275"/>
              </a:lnSpc>
            </a:pPr>
            <a:endParaRPr lang="en-US" sz="2339">
              <a:solidFill>
                <a:srgbClr val="545454"/>
              </a:solidFill>
              <a:latin typeface="Montserrat"/>
              <a:ea typeface="Montserrat"/>
              <a:cs typeface="Montserrat"/>
              <a:sym typeface="Montserrat"/>
            </a:endParaRPr>
          </a:p>
          <a:p>
            <a:pPr algn="l">
              <a:lnSpc>
                <a:spcPts val="3275"/>
              </a:lnSpc>
            </a:pPr>
            <a:endParaRPr lang="en-US" sz="2339">
              <a:solidFill>
                <a:srgbClr val="545454"/>
              </a:solidFill>
              <a:latin typeface="Montserrat"/>
              <a:ea typeface="Montserrat"/>
              <a:cs typeface="Montserrat"/>
              <a:sym typeface="Montserrat"/>
            </a:endParaRPr>
          </a:p>
          <a:p>
            <a:pPr algn="l">
              <a:lnSpc>
                <a:spcPts val="3275"/>
              </a:lnSpc>
            </a:pPr>
            <a:r>
              <a:rPr lang="en-US" sz="2339">
                <a:solidFill>
                  <a:srgbClr val="545454"/>
                </a:solidFill>
                <a:latin typeface="Montserrat"/>
                <a:ea typeface="Montserrat"/>
                <a:cs typeface="Montserrat"/>
                <a:sym typeface="Montserrat"/>
              </a:rPr>
              <a:t>Playtest: Observe real behaviour and collect feedback.</a:t>
            </a:r>
          </a:p>
          <a:p>
            <a:pPr algn="l">
              <a:lnSpc>
                <a:spcPts val="3275"/>
              </a:lnSpc>
            </a:pPr>
            <a:endParaRPr lang="en-US" sz="2339">
              <a:solidFill>
                <a:srgbClr val="545454"/>
              </a:solidFill>
              <a:latin typeface="Montserrat"/>
              <a:ea typeface="Montserrat"/>
              <a:cs typeface="Montserrat"/>
              <a:sym typeface="Montserrat"/>
            </a:endParaRPr>
          </a:p>
          <a:p>
            <a:pPr algn="l">
              <a:lnSpc>
                <a:spcPts val="3275"/>
              </a:lnSpc>
            </a:pPr>
            <a:endParaRPr lang="en-US" sz="2339">
              <a:solidFill>
                <a:srgbClr val="545454"/>
              </a:solidFill>
              <a:latin typeface="Montserrat"/>
              <a:ea typeface="Montserrat"/>
              <a:cs typeface="Montserrat"/>
              <a:sym typeface="Montserrat"/>
            </a:endParaRPr>
          </a:p>
          <a:p>
            <a:pPr marL="0" lvl="0" indent="0" algn="l">
              <a:lnSpc>
                <a:spcPts val="3275"/>
              </a:lnSpc>
            </a:pPr>
            <a:r>
              <a:rPr lang="en-US" sz="2339">
                <a:solidFill>
                  <a:srgbClr val="545454"/>
                </a:solidFill>
                <a:latin typeface="Montserrat"/>
                <a:ea typeface="Montserrat"/>
                <a:cs typeface="Montserrat"/>
                <a:sym typeface="Montserrat"/>
              </a:rPr>
              <a:t>Iterate: One targeted change for next round.</a:t>
            </a:r>
          </a:p>
        </p:txBody>
      </p:sp>
      <p:sp>
        <p:nvSpPr>
          <p:cNvPr id="11" name="Freeform 11"/>
          <p:cNvSpPr/>
          <p:nvPr/>
        </p:nvSpPr>
        <p:spPr>
          <a:xfrm>
            <a:off x="8104878" y="7477255"/>
            <a:ext cx="854314" cy="783121"/>
          </a:xfrm>
          <a:custGeom>
            <a:avLst/>
            <a:gdLst/>
            <a:ahLst/>
            <a:cxnLst/>
            <a:rect l="l" t="t" r="r" b="b"/>
            <a:pathLst>
              <a:path w="854314" h="783121">
                <a:moveTo>
                  <a:pt x="0" y="0"/>
                </a:moveTo>
                <a:lnTo>
                  <a:pt x="854314" y="0"/>
                </a:lnTo>
                <a:lnTo>
                  <a:pt x="854314" y="783121"/>
                </a:lnTo>
                <a:lnTo>
                  <a:pt x="0" y="783121"/>
                </a:lnTo>
                <a:lnTo>
                  <a:pt x="0" y="0"/>
                </a:lnTo>
                <a:close/>
              </a:path>
            </a:pathLst>
          </a:custGeom>
          <a:blipFill>
            <a:blip r:embed="rId6"/>
            <a:stretch>
              <a:fillRect l="-120377" t="-190356" r="-121375" b="-82464"/>
            </a:stretch>
          </a:blipFill>
        </p:spPr>
        <p:txBody>
          <a:bodyPr/>
          <a:lstStyle/>
          <a:p>
            <a:endParaRPr lang="en-US"/>
          </a:p>
        </p:txBody>
      </p:sp>
      <p:sp>
        <p:nvSpPr>
          <p:cNvPr id="12" name="Freeform 12"/>
          <p:cNvSpPr/>
          <p:nvPr/>
        </p:nvSpPr>
        <p:spPr>
          <a:xfrm>
            <a:off x="8249161" y="6018296"/>
            <a:ext cx="599402" cy="954134"/>
          </a:xfrm>
          <a:custGeom>
            <a:avLst/>
            <a:gdLst/>
            <a:ahLst/>
            <a:cxnLst/>
            <a:rect l="l" t="t" r="r" b="b"/>
            <a:pathLst>
              <a:path w="599402" h="954134">
                <a:moveTo>
                  <a:pt x="0" y="0"/>
                </a:moveTo>
                <a:lnTo>
                  <a:pt x="599402" y="0"/>
                </a:lnTo>
                <a:lnTo>
                  <a:pt x="599402" y="954134"/>
                </a:lnTo>
                <a:lnTo>
                  <a:pt x="0" y="954134"/>
                </a:lnTo>
                <a:lnTo>
                  <a:pt x="0" y="0"/>
                </a:lnTo>
                <a:close/>
              </a:path>
            </a:pathLst>
          </a:custGeom>
          <a:blipFill>
            <a:blip r:embed="rId6"/>
            <a:stretch>
              <a:fillRect t="-160159" r="-395802" b="-51311"/>
            </a:stretch>
          </a:blipFill>
        </p:spPr>
        <p:txBody>
          <a:bodyPr/>
          <a:lstStyle/>
          <a:p>
            <a:endParaRPr lang="en-US"/>
          </a:p>
        </p:txBody>
      </p:sp>
      <p:sp>
        <p:nvSpPr>
          <p:cNvPr id="13" name="Freeform 13"/>
          <p:cNvSpPr/>
          <p:nvPr/>
        </p:nvSpPr>
        <p:spPr>
          <a:xfrm>
            <a:off x="8191617" y="4515142"/>
            <a:ext cx="656946" cy="998329"/>
          </a:xfrm>
          <a:custGeom>
            <a:avLst/>
            <a:gdLst/>
            <a:ahLst/>
            <a:cxnLst/>
            <a:rect l="l" t="t" r="r" b="b"/>
            <a:pathLst>
              <a:path w="656946" h="998329">
                <a:moveTo>
                  <a:pt x="0" y="0"/>
                </a:moveTo>
                <a:lnTo>
                  <a:pt x="656946" y="0"/>
                </a:lnTo>
                <a:lnTo>
                  <a:pt x="656946" y="998329"/>
                </a:lnTo>
                <a:lnTo>
                  <a:pt x="0" y="998329"/>
                </a:lnTo>
                <a:lnTo>
                  <a:pt x="0" y="0"/>
                </a:lnTo>
                <a:close/>
              </a:path>
            </a:pathLst>
          </a:custGeom>
          <a:blipFill>
            <a:blip r:embed="rId6"/>
            <a:stretch>
              <a:fillRect l="-392010" t="-19625" b="-204140"/>
            </a:stretch>
          </a:blipFill>
        </p:spPr>
        <p:txBody>
          <a:bodyPr/>
          <a:lstStyle/>
          <a:p>
            <a:endParaRPr lang="en-US"/>
          </a:p>
        </p:txBody>
      </p:sp>
      <p:sp>
        <p:nvSpPr>
          <p:cNvPr id="14" name="Freeform 14"/>
          <p:cNvSpPr/>
          <p:nvPr/>
        </p:nvSpPr>
        <p:spPr>
          <a:xfrm>
            <a:off x="8104878" y="3258351"/>
            <a:ext cx="805410" cy="918848"/>
          </a:xfrm>
          <a:custGeom>
            <a:avLst/>
            <a:gdLst/>
            <a:ahLst/>
            <a:cxnLst/>
            <a:rect l="l" t="t" r="r" b="b"/>
            <a:pathLst>
              <a:path w="805410" h="918848">
                <a:moveTo>
                  <a:pt x="0" y="0"/>
                </a:moveTo>
                <a:lnTo>
                  <a:pt x="805411" y="0"/>
                </a:lnTo>
                <a:lnTo>
                  <a:pt x="805411" y="918848"/>
                </a:lnTo>
                <a:lnTo>
                  <a:pt x="0" y="918848"/>
                </a:lnTo>
                <a:lnTo>
                  <a:pt x="0" y="0"/>
                </a:lnTo>
                <a:close/>
              </a:path>
            </a:pathLst>
          </a:custGeom>
          <a:blipFill>
            <a:blip r:embed="rId6"/>
            <a:stretch>
              <a:fillRect l="-124153" t="-15290" r="-122412" b="-188489"/>
            </a:stretch>
          </a:blipFill>
        </p:spPr>
        <p:txBody>
          <a:bodyPr/>
          <a:lstStyle/>
          <a:p>
            <a:endParaRPr lang="en-US"/>
          </a:p>
        </p:txBody>
      </p:sp>
      <p:sp>
        <p:nvSpPr>
          <p:cNvPr id="15" name="Freeform 15"/>
          <p:cNvSpPr/>
          <p:nvPr/>
        </p:nvSpPr>
        <p:spPr>
          <a:xfrm>
            <a:off x="8104878" y="1670361"/>
            <a:ext cx="780397" cy="1325565"/>
          </a:xfrm>
          <a:custGeom>
            <a:avLst/>
            <a:gdLst/>
            <a:ahLst/>
            <a:cxnLst/>
            <a:rect l="l" t="t" r="r" b="b"/>
            <a:pathLst>
              <a:path w="780397" h="1325565">
                <a:moveTo>
                  <a:pt x="0" y="0"/>
                </a:moveTo>
                <a:lnTo>
                  <a:pt x="780397" y="0"/>
                </a:lnTo>
                <a:lnTo>
                  <a:pt x="780397" y="1325566"/>
                </a:lnTo>
                <a:lnTo>
                  <a:pt x="0" y="1325566"/>
                </a:lnTo>
                <a:lnTo>
                  <a:pt x="0" y="0"/>
                </a:lnTo>
                <a:close/>
              </a:path>
            </a:pathLst>
          </a:custGeom>
          <a:blipFill>
            <a:blip r:embed="rId6"/>
            <a:stretch>
              <a:fillRect r="-382857" b="-184271"/>
            </a:stretch>
          </a:blipFill>
        </p:spPr>
        <p:txBody>
          <a:bodyPr/>
          <a:lstStyle/>
          <a:p>
            <a:endParaRPr lang="en-US"/>
          </a:p>
        </p:txBody>
      </p:sp>
      <p:grpSp>
        <p:nvGrpSpPr>
          <p:cNvPr id="16" name="Group 16"/>
          <p:cNvGrpSpPr/>
          <p:nvPr/>
        </p:nvGrpSpPr>
        <p:grpSpPr>
          <a:xfrm>
            <a:off x="-2543" y="0"/>
            <a:ext cx="1031243" cy="720347"/>
            <a:chOff x="0" y="0"/>
            <a:chExt cx="1374991" cy="960463"/>
          </a:xfrm>
        </p:grpSpPr>
        <p:sp>
          <p:nvSpPr>
            <p:cNvPr id="17" name="Freeform 17"/>
            <p:cNvSpPr/>
            <p:nvPr/>
          </p:nvSpPr>
          <p:spPr>
            <a:xfrm>
              <a:off x="16891" y="16891"/>
              <a:ext cx="1341120" cy="926592"/>
            </a:xfrm>
            <a:custGeom>
              <a:avLst/>
              <a:gdLst/>
              <a:ahLst/>
              <a:cxnLst/>
              <a:rect l="l" t="t" r="r" b="b"/>
              <a:pathLst>
                <a:path w="1341120" h="926592">
                  <a:moveTo>
                    <a:pt x="0" y="0"/>
                  </a:moveTo>
                  <a:lnTo>
                    <a:pt x="1341120" y="0"/>
                  </a:lnTo>
                  <a:lnTo>
                    <a:pt x="1341120" y="926592"/>
                  </a:lnTo>
                  <a:lnTo>
                    <a:pt x="0" y="926592"/>
                  </a:lnTo>
                  <a:close/>
                </a:path>
              </a:pathLst>
            </a:custGeom>
            <a:solidFill>
              <a:srgbClr val="0D2B45"/>
            </a:solidFill>
          </p:spPr>
          <p:txBody>
            <a:bodyPr/>
            <a:lstStyle/>
            <a:p>
              <a:endParaRPr lang="en-US"/>
            </a:p>
          </p:txBody>
        </p:sp>
        <p:sp>
          <p:nvSpPr>
            <p:cNvPr id="18" name="Freeform 18"/>
            <p:cNvSpPr/>
            <p:nvPr/>
          </p:nvSpPr>
          <p:spPr>
            <a:xfrm>
              <a:off x="0" y="0"/>
              <a:ext cx="1374902" cy="960376"/>
            </a:xfrm>
            <a:custGeom>
              <a:avLst/>
              <a:gdLst/>
              <a:ahLst/>
              <a:cxnLst/>
              <a:rect l="l" t="t" r="r" b="b"/>
              <a:pathLst>
                <a:path w="1374902" h="960376">
                  <a:moveTo>
                    <a:pt x="16891" y="0"/>
                  </a:moveTo>
                  <a:lnTo>
                    <a:pt x="1358011" y="0"/>
                  </a:lnTo>
                  <a:cubicBezTo>
                    <a:pt x="1367409" y="0"/>
                    <a:pt x="1374902" y="7620"/>
                    <a:pt x="1374902" y="16891"/>
                  </a:cubicBezTo>
                  <a:lnTo>
                    <a:pt x="1374902" y="943483"/>
                  </a:lnTo>
                  <a:cubicBezTo>
                    <a:pt x="1374902" y="952881"/>
                    <a:pt x="1367282" y="960374"/>
                    <a:pt x="1358011" y="960374"/>
                  </a:cubicBezTo>
                  <a:lnTo>
                    <a:pt x="16891" y="960374"/>
                  </a:lnTo>
                  <a:cubicBezTo>
                    <a:pt x="7620" y="960501"/>
                    <a:pt x="0" y="952881"/>
                    <a:pt x="0" y="943483"/>
                  </a:cubicBezTo>
                  <a:lnTo>
                    <a:pt x="0" y="16891"/>
                  </a:lnTo>
                  <a:cubicBezTo>
                    <a:pt x="0" y="7620"/>
                    <a:pt x="7620" y="0"/>
                    <a:pt x="16891" y="0"/>
                  </a:cubicBezTo>
                  <a:moveTo>
                    <a:pt x="16891" y="33909"/>
                  </a:moveTo>
                  <a:lnTo>
                    <a:pt x="16891" y="16891"/>
                  </a:lnTo>
                  <a:lnTo>
                    <a:pt x="33909" y="16891"/>
                  </a:lnTo>
                  <a:lnTo>
                    <a:pt x="33909" y="943483"/>
                  </a:lnTo>
                  <a:lnTo>
                    <a:pt x="16891" y="943483"/>
                  </a:lnTo>
                  <a:lnTo>
                    <a:pt x="16891" y="926592"/>
                  </a:lnTo>
                  <a:lnTo>
                    <a:pt x="1358011" y="926592"/>
                  </a:lnTo>
                  <a:lnTo>
                    <a:pt x="1358011" y="943483"/>
                  </a:lnTo>
                  <a:lnTo>
                    <a:pt x="1341120" y="943483"/>
                  </a:lnTo>
                  <a:lnTo>
                    <a:pt x="1341120" y="16891"/>
                  </a:lnTo>
                  <a:lnTo>
                    <a:pt x="1358011" y="16891"/>
                  </a:lnTo>
                  <a:lnTo>
                    <a:pt x="1358011" y="33909"/>
                  </a:lnTo>
                  <a:lnTo>
                    <a:pt x="16891" y="33909"/>
                  </a:lnTo>
                  <a:close/>
                </a:path>
              </a:pathLst>
            </a:custGeom>
            <a:solidFill>
              <a:srgbClr val="0D2B45"/>
            </a:solidFill>
          </p:spPr>
          <p:txBody>
            <a:bodyPr/>
            <a:lstStyle/>
            <a:p>
              <a:endParaRPr lang="en-US"/>
            </a:p>
          </p:txBody>
        </p:sp>
      </p:grpSp>
      <p:grpSp>
        <p:nvGrpSpPr>
          <p:cNvPr id="19" name="Group 19"/>
          <p:cNvGrpSpPr/>
          <p:nvPr/>
        </p:nvGrpSpPr>
        <p:grpSpPr>
          <a:xfrm>
            <a:off x="220344" y="92799"/>
            <a:ext cx="585468" cy="534749"/>
            <a:chOff x="0" y="0"/>
            <a:chExt cx="670560" cy="612469"/>
          </a:xfrm>
        </p:grpSpPr>
        <p:sp>
          <p:nvSpPr>
            <p:cNvPr id="20" name="Freeform 20"/>
            <p:cNvSpPr/>
            <p:nvPr/>
          </p:nvSpPr>
          <p:spPr>
            <a:xfrm>
              <a:off x="0" y="0"/>
              <a:ext cx="670560" cy="612469"/>
            </a:xfrm>
            <a:custGeom>
              <a:avLst/>
              <a:gdLst/>
              <a:ahLst/>
              <a:cxnLst/>
              <a:rect l="l" t="t" r="r" b="b"/>
              <a:pathLst>
                <a:path w="670560" h="612469">
                  <a:moveTo>
                    <a:pt x="0" y="0"/>
                  </a:moveTo>
                  <a:lnTo>
                    <a:pt x="670560" y="0"/>
                  </a:lnTo>
                  <a:lnTo>
                    <a:pt x="670560" y="612469"/>
                  </a:lnTo>
                  <a:lnTo>
                    <a:pt x="0" y="612469"/>
                  </a:lnTo>
                  <a:close/>
                </a:path>
              </a:pathLst>
            </a:custGeom>
            <a:blipFill>
              <a:blip r:embed="rId7">
                <a:alphaModFix amt="0"/>
              </a:blip>
              <a:stretch>
                <a:fillRect l="-77292" r="-177292" b="-51288"/>
              </a:stretch>
            </a:blipFill>
          </p:spPr>
          <p:txBody>
            <a:bodyPr/>
            <a:lstStyle/>
            <a:p>
              <a:endParaRPr lang="en-US"/>
            </a:p>
          </p:txBody>
        </p:sp>
        <p:sp>
          <p:nvSpPr>
            <p:cNvPr id="21" name="TextBox 21"/>
            <p:cNvSpPr txBox="1"/>
            <p:nvPr/>
          </p:nvSpPr>
          <p:spPr>
            <a:xfrm>
              <a:off x="0" y="-57150"/>
              <a:ext cx="670560" cy="669619"/>
            </a:xfrm>
            <a:prstGeom prst="rect">
              <a:avLst/>
            </a:prstGeom>
          </p:spPr>
          <p:txBody>
            <a:bodyPr lIns="0" tIns="0" rIns="0" bIns="0" rtlCol="0" anchor="ctr"/>
            <a:lstStyle/>
            <a:p>
              <a:pPr algn="ctr">
                <a:lnSpc>
                  <a:spcPts val="3120"/>
                </a:lnSpc>
              </a:pPr>
              <a:r>
                <a:rPr lang="en-US" sz="2600" b="1">
                  <a:solidFill>
                    <a:srgbClr val="FFFFFF"/>
                  </a:solidFill>
                  <a:latin typeface="Calibri (MS) Bold"/>
                  <a:ea typeface="Calibri (MS) Bold"/>
                  <a:cs typeface="Calibri (MS) Bold"/>
                  <a:sym typeface="Calibri (MS) Bold"/>
                </a:rPr>
                <a:t>08</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12697" y="-12697"/>
            <a:ext cx="18313403" cy="1945643"/>
            <a:chOff x="0" y="0"/>
            <a:chExt cx="24417871" cy="2594191"/>
          </a:xfrm>
        </p:grpSpPr>
        <p:sp>
          <p:nvSpPr>
            <p:cNvPr id="3" name="Freeform 3"/>
            <p:cNvSpPr/>
            <p:nvPr/>
          </p:nvSpPr>
          <p:spPr>
            <a:xfrm>
              <a:off x="16891" y="16891"/>
              <a:ext cx="24383999" cy="2560320"/>
            </a:xfrm>
            <a:custGeom>
              <a:avLst/>
              <a:gdLst/>
              <a:ahLst/>
              <a:cxnLst/>
              <a:rect l="l" t="t" r="r" b="b"/>
              <a:pathLst>
                <a:path w="24383999" h="2560320">
                  <a:moveTo>
                    <a:pt x="0" y="0"/>
                  </a:moveTo>
                  <a:lnTo>
                    <a:pt x="24383999" y="0"/>
                  </a:lnTo>
                  <a:lnTo>
                    <a:pt x="24383999" y="2560320"/>
                  </a:lnTo>
                  <a:lnTo>
                    <a:pt x="0" y="2560320"/>
                  </a:lnTo>
                  <a:close/>
                </a:path>
              </a:pathLst>
            </a:custGeom>
            <a:solidFill>
              <a:srgbClr val="0D7C8C"/>
            </a:solidFill>
          </p:spPr>
          <p:txBody>
            <a:bodyPr/>
            <a:lstStyle/>
            <a:p>
              <a:endParaRPr lang="en-US"/>
            </a:p>
          </p:txBody>
        </p:sp>
        <p:sp>
          <p:nvSpPr>
            <p:cNvPr id="4" name="Freeform 4"/>
            <p:cNvSpPr/>
            <p:nvPr/>
          </p:nvSpPr>
          <p:spPr>
            <a:xfrm>
              <a:off x="0" y="0"/>
              <a:ext cx="24417782" cy="2594102"/>
            </a:xfrm>
            <a:custGeom>
              <a:avLst/>
              <a:gdLst/>
              <a:ahLst/>
              <a:cxnLst/>
              <a:rect l="l" t="t" r="r" b="b"/>
              <a:pathLst>
                <a:path w="24417782" h="2594102">
                  <a:moveTo>
                    <a:pt x="16891" y="0"/>
                  </a:moveTo>
                  <a:lnTo>
                    <a:pt x="24400890" y="0"/>
                  </a:lnTo>
                  <a:cubicBezTo>
                    <a:pt x="24410290" y="0"/>
                    <a:pt x="24417782" y="7620"/>
                    <a:pt x="24417782" y="16891"/>
                  </a:cubicBezTo>
                  <a:lnTo>
                    <a:pt x="24417782" y="2577211"/>
                  </a:lnTo>
                  <a:cubicBezTo>
                    <a:pt x="24417782" y="2586609"/>
                    <a:pt x="24410163" y="2594102"/>
                    <a:pt x="24400890" y="2594102"/>
                  </a:cubicBezTo>
                  <a:lnTo>
                    <a:pt x="16891" y="2594102"/>
                  </a:lnTo>
                  <a:cubicBezTo>
                    <a:pt x="7493" y="2594102"/>
                    <a:pt x="0" y="2586482"/>
                    <a:pt x="0" y="2577211"/>
                  </a:cubicBezTo>
                  <a:lnTo>
                    <a:pt x="0" y="16891"/>
                  </a:lnTo>
                  <a:cubicBezTo>
                    <a:pt x="0" y="7620"/>
                    <a:pt x="7620" y="0"/>
                    <a:pt x="16891" y="0"/>
                  </a:cubicBezTo>
                  <a:moveTo>
                    <a:pt x="16891" y="33909"/>
                  </a:moveTo>
                  <a:lnTo>
                    <a:pt x="16891" y="16891"/>
                  </a:lnTo>
                  <a:lnTo>
                    <a:pt x="33909" y="16891"/>
                  </a:lnTo>
                  <a:lnTo>
                    <a:pt x="33909" y="2577211"/>
                  </a:lnTo>
                  <a:lnTo>
                    <a:pt x="16891" y="2577211"/>
                  </a:lnTo>
                  <a:lnTo>
                    <a:pt x="16891" y="2560320"/>
                  </a:lnTo>
                  <a:lnTo>
                    <a:pt x="24400890" y="2560320"/>
                  </a:lnTo>
                  <a:lnTo>
                    <a:pt x="24400890" y="2577211"/>
                  </a:lnTo>
                  <a:lnTo>
                    <a:pt x="24384000" y="2577211"/>
                  </a:lnTo>
                  <a:lnTo>
                    <a:pt x="24384000" y="16891"/>
                  </a:lnTo>
                  <a:lnTo>
                    <a:pt x="24400890" y="16891"/>
                  </a:lnTo>
                  <a:lnTo>
                    <a:pt x="24400890" y="33909"/>
                  </a:lnTo>
                  <a:lnTo>
                    <a:pt x="16891" y="33909"/>
                  </a:lnTo>
                  <a:close/>
                </a:path>
              </a:pathLst>
            </a:custGeom>
            <a:solidFill>
              <a:srgbClr val="0D7C8C"/>
            </a:solidFill>
          </p:spPr>
          <p:txBody>
            <a:bodyPr/>
            <a:lstStyle/>
            <a:p>
              <a:endParaRPr lang="en-US"/>
            </a:p>
          </p:txBody>
        </p:sp>
      </p:grpSp>
      <p:sp>
        <p:nvSpPr>
          <p:cNvPr id="5" name="TextBox 5"/>
          <p:cNvSpPr txBox="1"/>
          <p:nvPr/>
        </p:nvSpPr>
        <p:spPr>
          <a:xfrm>
            <a:off x="3544839" y="545750"/>
            <a:ext cx="9068311" cy="752550"/>
          </a:xfrm>
          <a:prstGeom prst="rect">
            <a:avLst/>
          </a:prstGeom>
        </p:spPr>
        <p:txBody>
          <a:bodyPr lIns="0" tIns="0" rIns="0" bIns="0" rtlCol="0" anchor="t">
            <a:spAutoFit/>
          </a:bodyPr>
          <a:lstStyle/>
          <a:p>
            <a:pPr marL="0" lvl="0" indent="0" algn="l">
              <a:lnSpc>
                <a:spcPts val="6295"/>
              </a:lnSpc>
            </a:pPr>
            <a:r>
              <a:rPr lang="en-US" sz="4497" b="1">
                <a:solidFill>
                  <a:srgbClr val="FFFFFF"/>
                </a:solidFill>
                <a:latin typeface="Montserrat Bold"/>
                <a:ea typeface="Montserrat Bold"/>
                <a:cs typeface="Montserrat Bold"/>
                <a:sym typeface="Montserrat Bold"/>
              </a:rPr>
              <a:t>Insight and Job To Be Done</a:t>
            </a:r>
          </a:p>
        </p:txBody>
      </p:sp>
      <p:sp>
        <p:nvSpPr>
          <p:cNvPr id="6" name="Freeform 6"/>
          <p:cNvSpPr/>
          <p:nvPr/>
        </p:nvSpPr>
        <p:spPr>
          <a:xfrm rot="1961630">
            <a:off x="16094225" y="755843"/>
            <a:ext cx="1105244" cy="545714"/>
          </a:xfrm>
          <a:custGeom>
            <a:avLst/>
            <a:gdLst/>
            <a:ahLst/>
            <a:cxnLst/>
            <a:rect l="l" t="t" r="r" b="b"/>
            <a:pathLst>
              <a:path w="1105244" h="545714">
                <a:moveTo>
                  <a:pt x="0" y="0"/>
                </a:moveTo>
                <a:lnTo>
                  <a:pt x="1105244" y="0"/>
                </a:lnTo>
                <a:lnTo>
                  <a:pt x="1105244" y="545714"/>
                </a:lnTo>
                <a:lnTo>
                  <a:pt x="0" y="545714"/>
                </a:lnTo>
                <a:lnTo>
                  <a:pt x="0" y="0"/>
                </a:lnTo>
                <a:close/>
              </a:path>
            </a:pathLst>
          </a:custGeom>
          <a:blipFill>
            <a:blip r:embed="rId3"/>
            <a:stretch>
              <a:fillRect/>
            </a:stretch>
          </a:blipFill>
        </p:spPr>
        <p:txBody>
          <a:bodyPr/>
          <a:lstStyle/>
          <a:p>
            <a:endParaRPr lang="en-US"/>
          </a:p>
        </p:txBody>
      </p:sp>
      <p:sp>
        <p:nvSpPr>
          <p:cNvPr id="7" name="Freeform 7"/>
          <p:cNvSpPr/>
          <p:nvPr/>
        </p:nvSpPr>
        <p:spPr>
          <a:xfrm>
            <a:off x="2885229" y="2393830"/>
            <a:ext cx="4997816" cy="8525059"/>
          </a:xfrm>
          <a:custGeom>
            <a:avLst/>
            <a:gdLst/>
            <a:ahLst/>
            <a:cxnLst/>
            <a:rect l="l" t="t" r="r" b="b"/>
            <a:pathLst>
              <a:path w="4997816" h="8525059">
                <a:moveTo>
                  <a:pt x="0" y="0"/>
                </a:moveTo>
                <a:lnTo>
                  <a:pt x="4997816" y="0"/>
                </a:lnTo>
                <a:lnTo>
                  <a:pt x="4997816" y="8525059"/>
                </a:lnTo>
                <a:lnTo>
                  <a:pt x="0" y="8525059"/>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8471547" y="2649135"/>
            <a:ext cx="8787753" cy="7241715"/>
          </a:xfrm>
          <a:prstGeom prst="rect">
            <a:avLst/>
          </a:prstGeom>
        </p:spPr>
        <p:txBody>
          <a:bodyPr lIns="0" tIns="0" rIns="0" bIns="0" rtlCol="0" anchor="t">
            <a:spAutoFit/>
          </a:bodyPr>
          <a:lstStyle/>
          <a:p>
            <a:pPr algn="l">
              <a:lnSpc>
                <a:spcPts val="4900"/>
              </a:lnSpc>
            </a:pPr>
            <a:r>
              <a:rPr lang="en-US" sz="3500" b="1">
                <a:solidFill>
                  <a:srgbClr val="545454"/>
                </a:solidFill>
                <a:latin typeface="Montserrat Bold"/>
                <a:ea typeface="Montserrat Bold"/>
                <a:cs typeface="Montserrat Bold"/>
                <a:sym typeface="Montserrat Bold"/>
              </a:rPr>
              <a:t>Insight:</a:t>
            </a:r>
          </a:p>
          <a:p>
            <a:pPr marL="493590" lvl="1" indent="-246795" algn="l">
              <a:lnSpc>
                <a:spcPts val="3200"/>
              </a:lnSpc>
              <a:buFont typeface="Arial"/>
              <a:buChar char="•"/>
            </a:pPr>
            <a:r>
              <a:rPr lang="en-US" sz="2286">
                <a:solidFill>
                  <a:srgbClr val="545454"/>
                </a:solidFill>
                <a:latin typeface="Montserrat"/>
                <a:ea typeface="Montserrat"/>
                <a:cs typeface="Montserrat"/>
                <a:sym typeface="Montserrat"/>
              </a:rPr>
              <a:t>Road crews in Hamilton salt entire routes on fixed schedules or gut feeling</a:t>
            </a:r>
          </a:p>
          <a:p>
            <a:pPr algn="l">
              <a:lnSpc>
                <a:spcPts val="3200"/>
              </a:lnSpc>
            </a:pPr>
            <a:endParaRPr lang="en-US" sz="2286">
              <a:solidFill>
                <a:srgbClr val="545454"/>
              </a:solidFill>
              <a:latin typeface="Montserrat"/>
              <a:ea typeface="Montserrat"/>
              <a:cs typeface="Montserrat"/>
              <a:sym typeface="Montserrat"/>
            </a:endParaRPr>
          </a:p>
          <a:p>
            <a:pPr marL="493590" lvl="1" indent="-246795" algn="l">
              <a:lnSpc>
                <a:spcPts val="3200"/>
              </a:lnSpc>
              <a:buFont typeface="Arial"/>
              <a:buChar char="•"/>
            </a:pPr>
            <a:r>
              <a:rPr lang="en-US" sz="2286">
                <a:solidFill>
                  <a:srgbClr val="545454"/>
                </a:solidFill>
                <a:latin typeface="Montserrat"/>
                <a:ea typeface="Montserrat"/>
                <a:cs typeface="Montserrat"/>
                <a:sym typeface="Montserrat"/>
              </a:rPr>
              <a:t>They know they are over-salting but have no tool to tell them where to reduce</a:t>
            </a:r>
          </a:p>
          <a:p>
            <a:pPr algn="l">
              <a:lnSpc>
                <a:spcPts val="3200"/>
              </a:lnSpc>
            </a:pPr>
            <a:endParaRPr lang="en-US" sz="2286">
              <a:solidFill>
                <a:srgbClr val="545454"/>
              </a:solidFill>
              <a:latin typeface="Montserrat"/>
              <a:ea typeface="Montserrat"/>
              <a:cs typeface="Montserrat"/>
              <a:sym typeface="Montserrat"/>
            </a:endParaRPr>
          </a:p>
          <a:p>
            <a:pPr marL="493590" lvl="1" indent="-246795" algn="l">
              <a:lnSpc>
                <a:spcPts val="3200"/>
              </a:lnSpc>
              <a:buFont typeface="Arial"/>
              <a:buChar char="•"/>
            </a:pPr>
            <a:r>
              <a:rPr lang="en-US" sz="2286">
                <a:solidFill>
                  <a:srgbClr val="545454"/>
                </a:solidFill>
                <a:latin typeface="Montserrat"/>
                <a:ea typeface="Montserrat"/>
                <a:cs typeface="Montserrat"/>
                <a:sym typeface="Montserrat"/>
              </a:rPr>
              <a:t>Environmental damage is invisible at the moment of decision</a:t>
            </a:r>
          </a:p>
          <a:p>
            <a:pPr algn="l">
              <a:lnSpc>
                <a:spcPts val="3200"/>
              </a:lnSpc>
            </a:pPr>
            <a:endParaRPr lang="en-US" sz="2286">
              <a:solidFill>
                <a:srgbClr val="545454"/>
              </a:solidFill>
              <a:latin typeface="Montserrat"/>
              <a:ea typeface="Montserrat"/>
              <a:cs typeface="Montserrat"/>
              <a:sym typeface="Montserrat"/>
            </a:endParaRPr>
          </a:p>
          <a:p>
            <a:pPr marL="0" lvl="0" indent="0" algn="l">
              <a:lnSpc>
                <a:spcPts val="4900"/>
              </a:lnSpc>
            </a:pPr>
            <a:r>
              <a:rPr lang="en-US" sz="3500" b="1">
                <a:solidFill>
                  <a:srgbClr val="545454"/>
                </a:solidFill>
                <a:latin typeface="Montserrat Bold"/>
                <a:ea typeface="Montserrat Bold"/>
                <a:cs typeface="Montserrat Bold"/>
                <a:sym typeface="Montserrat Bold"/>
              </a:rPr>
              <a:t>Job To Be Done:</a:t>
            </a:r>
          </a:p>
          <a:p>
            <a:pPr marL="493590" lvl="1" indent="-246795" algn="l">
              <a:lnSpc>
                <a:spcPts val="3200"/>
              </a:lnSpc>
              <a:buFont typeface="Arial"/>
              <a:buChar char="•"/>
            </a:pPr>
            <a:r>
              <a:rPr lang="en-US" sz="2286">
                <a:solidFill>
                  <a:srgbClr val="545454"/>
                </a:solidFill>
                <a:latin typeface="Montserrat"/>
                <a:ea typeface="Montserrat"/>
                <a:cs typeface="Montserrat"/>
                <a:sym typeface="Montserrat"/>
              </a:rPr>
              <a:t>"When a winter storm is approaching, I need to decide how much salt to send out and where, so that roads stay safe without wasting budget or harming nearby waterways"</a:t>
            </a:r>
          </a:p>
          <a:p>
            <a:pPr marL="0" lvl="0" indent="0" algn="l">
              <a:lnSpc>
                <a:spcPts val="3200"/>
              </a:lnSpc>
            </a:pPr>
            <a:endParaRPr lang="en-US" sz="2286">
              <a:solidFill>
                <a:srgbClr val="545454"/>
              </a:solidFill>
              <a:latin typeface="Montserrat"/>
              <a:ea typeface="Montserrat"/>
              <a:cs typeface="Montserrat"/>
              <a:sym typeface="Montserrat"/>
            </a:endParaRPr>
          </a:p>
          <a:p>
            <a:pPr marL="0" lvl="0" indent="0" algn="l">
              <a:lnSpc>
                <a:spcPts val="3200"/>
              </a:lnSpc>
            </a:pPr>
            <a:endParaRPr lang="en-US" sz="2286">
              <a:solidFill>
                <a:srgbClr val="545454"/>
              </a:solidFill>
              <a:latin typeface="Montserrat"/>
              <a:ea typeface="Montserrat"/>
              <a:cs typeface="Montserrat"/>
              <a:sym typeface="Montserrat"/>
            </a:endParaRPr>
          </a:p>
        </p:txBody>
      </p:sp>
      <p:grpSp>
        <p:nvGrpSpPr>
          <p:cNvPr id="9" name="Group 9"/>
          <p:cNvGrpSpPr/>
          <p:nvPr/>
        </p:nvGrpSpPr>
        <p:grpSpPr>
          <a:xfrm>
            <a:off x="-2543" y="0"/>
            <a:ext cx="1031243" cy="720347"/>
            <a:chOff x="0" y="0"/>
            <a:chExt cx="1374991" cy="960463"/>
          </a:xfrm>
        </p:grpSpPr>
        <p:sp>
          <p:nvSpPr>
            <p:cNvPr id="10" name="Freeform 10"/>
            <p:cNvSpPr/>
            <p:nvPr/>
          </p:nvSpPr>
          <p:spPr>
            <a:xfrm>
              <a:off x="16891" y="16891"/>
              <a:ext cx="1341120" cy="926592"/>
            </a:xfrm>
            <a:custGeom>
              <a:avLst/>
              <a:gdLst/>
              <a:ahLst/>
              <a:cxnLst/>
              <a:rect l="l" t="t" r="r" b="b"/>
              <a:pathLst>
                <a:path w="1341120" h="926592">
                  <a:moveTo>
                    <a:pt x="0" y="0"/>
                  </a:moveTo>
                  <a:lnTo>
                    <a:pt x="1341120" y="0"/>
                  </a:lnTo>
                  <a:lnTo>
                    <a:pt x="1341120" y="926592"/>
                  </a:lnTo>
                  <a:lnTo>
                    <a:pt x="0" y="926592"/>
                  </a:lnTo>
                  <a:close/>
                </a:path>
              </a:pathLst>
            </a:custGeom>
            <a:solidFill>
              <a:srgbClr val="0D2B45"/>
            </a:solidFill>
          </p:spPr>
          <p:txBody>
            <a:bodyPr/>
            <a:lstStyle/>
            <a:p>
              <a:endParaRPr lang="en-US"/>
            </a:p>
          </p:txBody>
        </p:sp>
        <p:sp>
          <p:nvSpPr>
            <p:cNvPr id="11" name="Freeform 11"/>
            <p:cNvSpPr/>
            <p:nvPr/>
          </p:nvSpPr>
          <p:spPr>
            <a:xfrm>
              <a:off x="0" y="0"/>
              <a:ext cx="1374902" cy="960376"/>
            </a:xfrm>
            <a:custGeom>
              <a:avLst/>
              <a:gdLst/>
              <a:ahLst/>
              <a:cxnLst/>
              <a:rect l="l" t="t" r="r" b="b"/>
              <a:pathLst>
                <a:path w="1374902" h="960376">
                  <a:moveTo>
                    <a:pt x="16891" y="0"/>
                  </a:moveTo>
                  <a:lnTo>
                    <a:pt x="1358011" y="0"/>
                  </a:lnTo>
                  <a:cubicBezTo>
                    <a:pt x="1367409" y="0"/>
                    <a:pt x="1374902" y="7620"/>
                    <a:pt x="1374902" y="16891"/>
                  </a:cubicBezTo>
                  <a:lnTo>
                    <a:pt x="1374902" y="943483"/>
                  </a:lnTo>
                  <a:cubicBezTo>
                    <a:pt x="1374902" y="952881"/>
                    <a:pt x="1367282" y="960374"/>
                    <a:pt x="1358011" y="960374"/>
                  </a:cubicBezTo>
                  <a:lnTo>
                    <a:pt x="16891" y="960374"/>
                  </a:lnTo>
                  <a:cubicBezTo>
                    <a:pt x="7620" y="960501"/>
                    <a:pt x="0" y="952881"/>
                    <a:pt x="0" y="943483"/>
                  </a:cubicBezTo>
                  <a:lnTo>
                    <a:pt x="0" y="16891"/>
                  </a:lnTo>
                  <a:cubicBezTo>
                    <a:pt x="0" y="7620"/>
                    <a:pt x="7620" y="0"/>
                    <a:pt x="16891" y="0"/>
                  </a:cubicBezTo>
                  <a:moveTo>
                    <a:pt x="16891" y="33909"/>
                  </a:moveTo>
                  <a:lnTo>
                    <a:pt x="16891" y="16891"/>
                  </a:lnTo>
                  <a:lnTo>
                    <a:pt x="33909" y="16891"/>
                  </a:lnTo>
                  <a:lnTo>
                    <a:pt x="33909" y="943483"/>
                  </a:lnTo>
                  <a:lnTo>
                    <a:pt x="16891" y="943483"/>
                  </a:lnTo>
                  <a:lnTo>
                    <a:pt x="16891" y="926592"/>
                  </a:lnTo>
                  <a:lnTo>
                    <a:pt x="1358011" y="926592"/>
                  </a:lnTo>
                  <a:lnTo>
                    <a:pt x="1358011" y="943483"/>
                  </a:lnTo>
                  <a:lnTo>
                    <a:pt x="1341120" y="943483"/>
                  </a:lnTo>
                  <a:lnTo>
                    <a:pt x="1341120" y="16891"/>
                  </a:lnTo>
                  <a:lnTo>
                    <a:pt x="1358011" y="16891"/>
                  </a:lnTo>
                  <a:lnTo>
                    <a:pt x="1358011" y="33909"/>
                  </a:lnTo>
                  <a:lnTo>
                    <a:pt x="16891" y="33909"/>
                  </a:lnTo>
                  <a:close/>
                </a:path>
              </a:pathLst>
            </a:custGeom>
            <a:solidFill>
              <a:srgbClr val="0D2B45"/>
            </a:solidFill>
          </p:spPr>
          <p:txBody>
            <a:bodyPr/>
            <a:lstStyle/>
            <a:p>
              <a:endParaRPr lang="en-US"/>
            </a:p>
          </p:txBody>
        </p:sp>
      </p:grpSp>
      <p:grpSp>
        <p:nvGrpSpPr>
          <p:cNvPr id="12" name="Group 12"/>
          <p:cNvGrpSpPr/>
          <p:nvPr/>
        </p:nvGrpSpPr>
        <p:grpSpPr>
          <a:xfrm>
            <a:off x="220344" y="92799"/>
            <a:ext cx="585468" cy="534749"/>
            <a:chOff x="0" y="0"/>
            <a:chExt cx="670560" cy="612469"/>
          </a:xfrm>
        </p:grpSpPr>
        <p:sp>
          <p:nvSpPr>
            <p:cNvPr id="13" name="Freeform 13"/>
            <p:cNvSpPr/>
            <p:nvPr/>
          </p:nvSpPr>
          <p:spPr>
            <a:xfrm>
              <a:off x="0" y="0"/>
              <a:ext cx="670560" cy="612469"/>
            </a:xfrm>
            <a:custGeom>
              <a:avLst/>
              <a:gdLst/>
              <a:ahLst/>
              <a:cxnLst/>
              <a:rect l="l" t="t" r="r" b="b"/>
              <a:pathLst>
                <a:path w="670560" h="612469">
                  <a:moveTo>
                    <a:pt x="0" y="0"/>
                  </a:moveTo>
                  <a:lnTo>
                    <a:pt x="670560" y="0"/>
                  </a:lnTo>
                  <a:lnTo>
                    <a:pt x="670560" y="612469"/>
                  </a:lnTo>
                  <a:lnTo>
                    <a:pt x="0" y="612469"/>
                  </a:lnTo>
                  <a:close/>
                </a:path>
              </a:pathLst>
            </a:custGeom>
            <a:blipFill>
              <a:blip r:embed="rId5">
                <a:alphaModFix amt="0"/>
              </a:blip>
              <a:stretch>
                <a:fillRect l="-77292" r="-177292" b="-51288"/>
              </a:stretch>
            </a:blipFill>
          </p:spPr>
          <p:txBody>
            <a:bodyPr/>
            <a:lstStyle/>
            <a:p>
              <a:endParaRPr lang="en-US"/>
            </a:p>
          </p:txBody>
        </p:sp>
        <p:sp>
          <p:nvSpPr>
            <p:cNvPr id="14" name="TextBox 14"/>
            <p:cNvSpPr txBox="1"/>
            <p:nvPr/>
          </p:nvSpPr>
          <p:spPr>
            <a:xfrm>
              <a:off x="0" y="-57150"/>
              <a:ext cx="670560" cy="669619"/>
            </a:xfrm>
            <a:prstGeom prst="rect">
              <a:avLst/>
            </a:prstGeom>
          </p:spPr>
          <p:txBody>
            <a:bodyPr lIns="0" tIns="0" rIns="0" bIns="0" rtlCol="0" anchor="ctr"/>
            <a:lstStyle/>
            <a:p>
              <a:pPr algn="ctr">
                <a:lnSpc>
                  <a:spcPts val="3120"/>
                </a:lnSpc>
              </a:pPr>
              <a:r>
                <a:rPr lang="en-US" sz="2600" b="1">
                  <a:solidFill>
                    <a:srgbClr val="FFFFFF"/>
                  </a:solidFill>
                  <a:latin typeface="Calibri (MS) Bold"/>
                  <a:ea typeface="Calibri (MS) Bold"/>
                  <a:cs typeface="Calibri (MS) Bold"/>
                  <a:sym typeface="Calibri (MS) Bold"/>
                </a:rPr>
                <a:t>09</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Freeform 2"/>
          <p:cNvSpPr/>
          <p:nvPr/>
        </p:nvSpPr>
        <p:spPr>
          <a:xfrm>
            <a:off x="9384038" y="2086986"/>
            <a:ext cx="7439629" cy="8010368"/>
          </a:xfrm>
          <a:custGeom>
            <a:avLst/>
            <a:gdLst/>
            <a:ahLst/>
            <a:cxnLst/>
            <a:rect l="l" t="t" r="r" b="b"/>
            <a:pathLst>
              <a:path w="7439629" h="8010368">
                <a:moveTo>
                  <a:pt x="0" y="0"/>
                </a:moveTo>
                <a:lnTo>
                  <a:pt x="7439629" y="0"/>
                </a:lnTo>
                <a:lnTo>
                  <a:pt x="7439629" y="8010367"/>
                </a:lnTo>
                <a:lnTo>
                  <a:pt x="0" y="8010367"/>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2697" y="-12697"/>
            <a:ext cx="18313403" cy="1945643"/>
            <a:chOff x="0" y="0"/>
            <a:chExt cx="24417871" cy="2594191"/>
          </a:xfrm>
        </p:grpSpPr>
        <p:sp>
          <p:nvSpPr>
            <p:cNvPr id="4" name="Freeform 4"/>
            <p:cNvSpPr/>
            <p:nvPr/>
          </p:nvSpPr>
          <p:spPr>
            <a:xfrm>
              <a:off x="16891" y="16891"/>
              <a:ext cx="24383999" cy="2560320"/>
            </a:xfrm>
            <a:custGeom>
              <a:avLst/>
              <a:gdLst/>
              <a:ahLst/>
              <a:cxnLst/>
              <a:rect l="l" t="t" r="r" b="b"/>
              <a:pathLst>
                <a:path w="24383999" h="2560320">
                  <a:moveTo>
                    <a:pt x="0" y="0"/>
                  </a:moveTo>
                  <a:lnTo>
                    <a:pt x="24383999" y="0"/>
                  </a:lnTo>
                  <a:lnTo>
                    <a:pt x="24383999" y="2560320"/>
                  </a:lnTo>
                  <a:lnTo>
                    <a:pt x="0" y="2560320"/>
                  </a:lnTo>
                  <a:close/>
                </a:path>
              </a:pathLst>
            </a:custGeom>
            <a:solidFill>
              <a:srgbClr val="0D7C8C"/>
            </a:solidFill>
          </p:spPr>
          <p:txBody>
            <a:bodyPr/>
            <a:lstStyle/>
            <a:p>
              <a:endParaRPr lang="en-US"/>
            </a:p>
          </p:txBody>
        </p:sp>
        <p:sp>
          <p:nvSpPr>
            <p:cNvPr id="5" name="Freeform 5"/>
            <p:cNvSpPr/>
            <p:nvPr/>
          </p:nvSpPr>
          <p:spPr>
            <a:xfrm>
              <a:off x="0" y="0"/>
              <a:ext cx="24417782" cy="2594102"/>
            </a:xfrm>
            <a:custGeom>
              <a:avLst/>
              <a:gdLst/>
              <a:ahLst/>
              <a:cxnLst/>
              <a:rect l="l" t="t" r="r" b="b"/>
              <a:pathLst>
                <a:path w="24417782" h="2594102">
                  <a:moveTo>
                    <a:pt x="16891" y="0"/>
                  </a:moveTo>
                  <a:lnTo>
                    <a:pt x="24400890" y="0"/>
                  </a:lnTo>
                  <a:cubicBezTo>
                    <a:pt x="24410290" y="0"/>
                    <a:pt x="24417782" y="7620"/>
                    <a:pt x="24417782" y="16891"/>
                  </a:cubicBezTo>
                  <a:lnTo>
                    <a:pt x="24417782" y="2577211"/>
                  </a:lnTo>
                  <a:cubicBezTo>
                    <a:pt x="24417782" y="2586609"/>
                    <a:pt x="24410163" y="2594102"/>
                    <a:pt x="24400890" y="2594102"/>
                  </a:cubicBezTo>
                  <a:lnTo>
                    <a:pt x="16891" y="2594102"/>
                  </a:lnTo>
                  <a:cubicBezTo>
                    <a:pt x="7493" y="2594102"/>
                    <a:pt x="0" y="2586482"/>
                    <a:pt x="0" y="2577211"/>
                  </a:cubicBezTo>
                  <a:lnTo>
                    <a:pt x="0" y="16891"/>
                  </a:lnTo>
                  <a:cubicBezTo>
                    <a:pt x="0" y="7620"/>
                    <a:pt x="7620" y="0"/>
                    <a:pt x="16891" y="0"/>
                  </a:cubicBezTo>
                  <a:moveTo>
                    <a:pt x="16891" y="33909"/>
                  </a:moveTo>
                  <a:lnTo>
                    <a:pt x="16891" y="16891"/>
                  </a:lnTo>
                  <a:lnTo>
                    <a:pt x="33909" y="16891"/>
                  </a:lnTo>
                  <a:lnTo>
                    <a:pt x="33909" y="2577211"/>
                  </a:lnTo>
                  <a:lnTo>
                    <a:pt x="16891" y="2577211"/>
                  </a:lnTo>
                  <a:lnTo>
                    <a:pt x="16891" y="2560320"/>
                  </a:lnTo>
                  <a:lnTo>
                    <a:pt x="24400890" y="2560320"/>
                  </a:lnTo>
                  <a:lnTo>
                    <a:pt x="24400890" y="2577211"/>
                  </a:lnTo>
                  <a:lnTo>
                    <a:pt x="24384000" y="2577211"/>
                  </a:lnTo>
                  <a:lnTo>
                    <a:pt x="24384000" y="16891"/>
                  </a:lnTo>
                  <a:lnTo>
                    <a:pt x="24400890" y="16891"/>
                  </a:lnTo>
                  <a:lnTo>
                    <a:pt x="24400890" y="33909"/>
                  </a:lnTo>
                  <a:lnTo>
                    <a:pt x="16891" y="33909"/>
                  </a:lnTo>
                  <a:close/>
                </a:path>
              </a:pathLst>
            </a:custGeom>
            <a:solidFill>
              <a:srgbClr val="0D7C8C"/>
            </a:solidFill>
          </p:spPr>
          <p:txBody>
            <a:bodyPr/>
            <a:lstStyle/>
            <a:p>
              <a:endParaRPr lang="en-US"/>
            </a:p>
          </p:txBody>
        </p:sp>
      </p:grpSp>
      <p:sp>
        <p:nvSpPr>
          <p:cNvPr id="6" name="TextBox 6"/>
          <p:cNvSpPr txBox="1"/>
          <p:nvPr/>
        </p:nvSpPr>
        <p:spPr>
          <a:xfrm>
            <a:off x="3139820" y="551348"/>
            <a:ext cx="9964032" cy="752550"/>
          </a:xfrm>
          <a:prstGeom prst="rect">
            <a:avLst/>
          </a:prstGeom>
        </p:spPr>
        <p:txBody>
          <a:bodyPr lIns="0" tIns="0" rIns="0" bIns="0" rtlCol="0" anchor="t">
            <a:spAutoFit/>
          </a:bodyPr>
          <a:lstStyle/>
          <a:p>
            <a:pPr marL="0" lvl="0" indent="0" algn="l">
              <a:lnSpc>
                <a:spcPts val="6295"/>
              </a:lnSpc>
            </a:pPr>
            <a:r>
              <a:rPr lang="en-US" sz="4497" b="1">
                <a:solidFill>
                  <a:srgbClr val="FFFFFF"/>
                </a:solidFill>
                <a:latin typeface="Montserrat Bold"/>
                <a:ea typeface="Montserrat Bold"/>
                <a:cs typeface="Montserrat Bold"/>
                <a:sym typeface="Montserrat Bold"/>
              </a:rPr>
              <a:t>Leap-of-Faith Assumptions</a:t>
            </a:r>
          </a:p>
        </p:txBody>
      </p:sp>
      <p:sp>
        <p:nvSpPr>
          <p:cNvPr id="7" name="TextBox 7"/>
          <p:cNvSpPr txBox="1"/>
          <p:nvPr/>
        </p:nvSpPr>
        <p:spPr>
          <a:xfrm>
            <a:off x="415427" y="2789464"/>
            <a:ext cx="8968610" cy="6664494"/>
          </a:xfrm>
          <a:prstGeom prst="rect">
            <a:avLst/>
          </a:prstGeom>
        </p:spPr>
        <p:txBody>
          <a:bodyPr lIns="0" tIns="0" rIns="0" bIns="0" rtlCol="0" anchor="t">
            <a:spAutoFit/>
          </a:bodyPr>
          <a:lstStyle/>
          <a:p>
            <a:pPr algn="l">
              <a:lnSpc>
                <a:spcPts val="3595"/>
              </a:lnSpc>
            </a:pPr>
            <a:r>
              <a:rPr lang="en-US" sz="2568" b="1">
                <a:solidFill>
                  <a:srgbClr val="545454"/>
                </a:solidFill>
                <a:latin typeface="Montserrat Bold"/>
                <a:ea typeface="Montserrat Bold"/>
                <a:cs typeface="Montserrat Bold"/>
                <a:sym typeface="Montserrat Bold"/>
              </a:rPr>
              <a:t>These are the things that must be true for SaltSmart to work, but that we had no evidence for yet:</a:t>
            </a:r>
          </a:p>
          <a:p>
            <a:pPr algn="l">
              <a:lnSpc>
                <a:spcPts val="3035"/>
              </a:lnSpc>
            </a:pPr>
            <a:endParaRPr lang="en-US" sz="2568" b="1">
              <a:solidFill>
                <a:srgbClr val="545454"/>
              </a:solidFill>
              <a:latin typeface="Montserrat Bold"/>
              <a:ea typeface="Montserrat Bold"/>
              <a:cs typeface="Montserrat Bold"/>
              <a:sym typeface="Montserrat Bold"/>
            </a:endParaRPr>
          </a:p>
          <a:p>
            <a:pPr marL="468151" lvl="1" indent="-234076" algn="l">
              <a:lnSpc>
                <a:spcPts val="3035"/>
              </a:lnSpc>
              <a:buAutoNum type="arabicPeriod"/>
            </a:pPr>
            <a:r>
              <a:rPr lang="en-US" sz="2168">
                <a:solidFill>
                  <a:srgbClr val="545454"/>
                </a:solidFill>
                <a:latin typeface="Montserrat"/>
                <a:ea typeface="Montserrat"/>
                <a:cs typeface="Montserrat"/>
                <a:sym typeface="Montserrat"/>
              </a:rPr>
              <a:t>Municipalities will trust </a:t>
            </a:r>
            <a:r>
              <a:rPr lang="en-US" sz="2168" b="1">
                <a:solidFill>
                  <a:srgbClr val="545454"/>
                </a:solidFill>
                <a:latin typeface="Montserrat Bold"/>
                <a:ea typeface="Montserrat Bold"/>
                <a:cs typeface="Montserrat Bold"/>
                <a:sym typeface="Montserrat Bold"/>
              </a:rPr>
              <a:t>data-driven</a:t>
            </a:r>
            <a:r>
              <a:rPr lang="en-US" sz="2168">
                <a:solidFill>
                  <a:srgbClr val="545454"/>
                </a:solidFill>
                <a:latin typeface="Montserrat"/>
                <a:ea typeface="Montserrat"/>
                <a:cs typeface="Montserrat"/>
                <a:sym typeface="Montserrat"/>
              </a:rPr>
              <a:t> recommendations over their current habits and experience.</a:t>
            </a:r>
          </a:p>
          <a:p>
            <a:pPr algn="l">
              <a:lnSpc>
                <a:spcPts val="3035"/>
              </a:lnSpc>
            </a:pPr>
            <a:endParaRPr lang="en-US" sz="2168">
              <a:solidFill>
                <a:srgbClr val="545454"/>
              </a:solidFill>
              <a:latin typeface="Montserrat"/>
              <a:ea typeface="Montserrat"/>
              <a:cs typeface="Montserrat"/>
              <a:sym typeface="Montserrat"/>
            </a:endParaRPr>
          </a:p>
          <a:p>
            <a:pPr marL="468151" lvl="1" indent="-234076" algn="l">
              <a:lnSpc>
                <a:spcPts val="3035"/>
              </a:lnSpc>
              <a:buAutoNum type="arabicPeriod"/>
            </a:pPr>
            <a:r>
              <a:rPr lang="en-US" sz="2168">
                <a:solidFill>
                  <a:srgbClr val="545454"/>
                </a:solidFill>
                <a:latin typeface="Montserrat"/>
                <a:ea typeface="Montserrat"/>
                <a:cs typeface="Montserrat"/>
                <a:sym typeface="Montserrat"/>
              </a:rPr>
              <a:t>Publicly available weather data is </a:t>
            </a:r>
            <a:r>
              <a:rPr lang="en-US" sz="2168" b="1">
                <a:solidFill>
                  <a:srgbClr val="545454"/>
                </a:solidFill>
                <a:latin typeface="Montserrat Bold"/>
                <a:ea typeface="Montserrat Bold"/>
                <a:cs typeface="Montserrat Bold"/>
                <a:sym typeface="Montserrat Bold"/>
              </a:rPr>
              <a:t>granular </a:t>
            </a:r>
            <a:r>
              <a:rPr lang="en-US" sz="2168">
                <a:solidFill>
                  <a:srgbClr val="545454"/>
                </a:solidFill>
                <a:latin typeface="Montserrat"/>
                <a:ea typeface="Montserrat"/>
                <a:cs typeface="Montserrat"/>
                <a:sym typeface="Montserrat"/>
              </a:rPr>
              <a:t>enough to make </a:t>
            </a:r>
            <a:r>
              <a:rPr lang="en-US" sz="2168" b="1">
                <a:solidFill>
                  <a:srgbClr val="545454"/>
                </a:solidFill>
                <a:latin typeface="Montserrat Bold"/>
                <a:ea typeface="Montserrat Bold"/>
                <a:cs typeface="Montserrat Bold"/>
                <a:sym typeface="Montserrat Bold"/>
              </a:rPr>
              <a:t>useful </a:t>
            </a:r>
            <a:r>
              <a:rPr lang="en-US" sz="2168">
                <a:solidFill>
                  <a:srgbClr val="545454"/>
                </a:solidFill>
                <a:latin typeface="Montserrat"/>
                <a:ea typeface="Montserrat"/>
                <a:cs typeface="Montserrat"/>
                <a:sym typeface="Montserrat"/>
              </a:rPr>
              <a:t>street-level predictions.</a:t>
            </a:r>
          </a:p>
          <a:p>
            <a:pPr algn="l">
              <a:lnSpc>
                <a:spcPts val="3035"/>
              </a:lnSpc>
            </a:pPr>
            <a:endParaRPr lang="en-US" sz="2168">
              <a:solidFill>
                <a:srgbClr val="545454"/>
              </a:solidFill>
              <a:latin typeface="Montserrat"/>
              <a:ea typeface="Montserrat"/>
              <a:cs typeface="Montserrat"/>
              <a:sym typeface="Montserrat"/>
            </a:endParaRPr>
          </a:p>
          <a:p>
            <a:pPr marL="468151" lvl="1" indent="-234076" algn="l">
              <a:lnSpc>
                <a:spcPts val="3035"/>
              </a:lnSpc>
              <a:buAutoNum type="arabicPeriod"/>
            </a:pPr>
            <a:r>
              <a:rPr lang="en-US" sz="2168">
                <a:solidFill>
                  <a:srgbClr val="545454"/>
                </a:solidFill>
                <a:latin typeface="Montserrat"/>
                <a:ea typeface="Montserrat"/>
                <a:cs typeface="Montserrat"/>
                <a:sym typeface="Montserrat"/>
              </a:rPr>
              <a:t> Road crews will actually </a:t>
            </a:r>
            <a:r>
              <a:rPr lang="en-US" sz="2168" b="1">
                <a:solidFill>
                  <a:srgbClr val="545454"/>
                </a:solidFill>
                <a:latin typeface="Montserrat Bold"/>
                <a:ea typeface="Montserrat Bold"/>
                <a:cs typeface="Montserrat Bold"/>
                <a:sym typeface="Montserrat Bold"/>
              </a:rPr>
              <a:t>change </a:t>
            </a:r>
            <a:r>
              <a:rPr lang="en-US" sz="2168">
                <a:solidFill>
                  <a:srgbClr val="545454"/>
                </a:solidFill>
                <a:latin typeface="Montserrat"/>
                <a:ea typeface="Montserrat"/>
                <a:cs typeface="Montserrat"/>
                <a:sym typeface="Montserrat"/>
              </a:rPr>
              <a:t>their salting behavior if given better information (</a:t>
            </a:r>
            <a:r>
              <a:rPr lang="en-US" sz="2168" b="1">
                <a:solidFill>
                  <a:srgbClr val="545454"/>
                </a:solidFill>
                <a:latin typeface="Montserrat Bold"/>
                <a:ea typeface="Montserrat Bold"/>
                <a:cs typeface="Montserrat Bold"/>
                <a:sym typeface="Montserrat Bold"/>
              </a:rPr>
              <a:t>not </a:t>
            </a:r>
            <a:r>
              <a:rPr lang="en-US" sz="2168">
                <a:solidFill>
                  <a:srgbClr val="545454"/>
                </a:solidFill>
                <a:latin typeface="Montserrat"/>
                <a:ea typeface="Montserrat"/>
                <a:cs typeface="Montserrat"/>
                <a:sym typeface="Montserrat"/>
              </a:rPr>
              <a:t>just ignore it).</a:t>
            </a:r>
          </a:p>
          <a:p>
            <a:pPr algn="l">
              <a:lnSpc>
                <a:spcPts val="3035"/>
              </a:lnSpc>
            </a:pPr>
            <a:endParaRPr lang="en-US" sz="2168">
              <a:solidFill>
                <a:srgbClr val="545454"/>
              </a:solidFill>
              <a:latin typeface="Montserrat"/>
              <a:ea typeface="Montserrat"/>
              <a:cs typeface="Montserrat"/>
              <a:sym typeface="Montserrat"/>
            </a:endParaRPr>
          </a:p>
          <a:p>
            <a:pPr marL="468151" lvl="1" indent="-234076" algn="l">
              <a:lnSpc>
                <a:spcPts val="3035"/>
              </a:lnSpc>
              <a:buAutoNum type="arabicPeriod"/>
            </a:pPr>
            <a:r>
              <a:rPr lang="en-US" sz="2168">
                <a:solidFill>
                  <a:srgbClr val="545454"/>
                </a:solidFill>
                <a:latin typeface="Montserrat"/>
                <a:ea typeface="Montserrat"/>
                <a:cs typeface="Montserrat"/>
                <a:sym typeface="Montserrat"/>
              </a:rPr>
              <a:t>A Salt Impact Score (A to F) will </a:t>
            </a:r>
            <a:r>
              <a:rPr lang="en-US" sz="2168" b="1">
                <a:solidFill>
                  <a:srgbClr val="545454"/>
                </a:solidFill>
                <a:latin typeface="Montserrat Bold"/>
                <a:ea typeface="Montserrat Bold"/>
                <a:cs typeface="Montserrat Bold"/>
                <a:sym typeface="Montserrat Bold"/>
              </a:rPr>
              <a:t>motivate </a:t>
            </a:r>
            <a:r>
              <a:rPr lang="en-US" sz="2168">
                <a:solidFill>
                  <a:srgbClr val="545454"/>
                </a:solidFill>
                <a:latin typeface="Montserrat"/>
                <a:ea typeface="Montserrat"/>
                <a:cs typeface="Montserrat"/>
                <a:sym typeface="Montserrat"/>
              </a:rPr>
              <a:t>decision-makers more than raw data or reports.</a:t>
            </a:r>
          </a:p>
          <a:p>
            <a:pPr algn="l">
              <a:lnSpc>
                <a:spcPts val="3035"/>
              </a:lnSpc>
            </a:pPr>
            <a:endParaRPr lang="en-US" sz="2168">
              <a:solidFill>
                <a:srgbClr val="545454"/>
              </a:solidFill>
              <a:latin typeface="Montserrat"/>
              <a:ea typeface="Montserrat"/>
              <a:cs typeface="Montserrat"/>
              <a:sym typeface="Montserrat"/>
            </a:endParaRPr>
          </a:p>
          <a:p>
            <a:pPr marL="0" lvl="0" indent="0" algn="l">
              <a:lnSpc>
                <a:spcPts val="3035"/>
              </a:lnSpc>
            </a:pPr>
            <a:endParaRPr lang="en-US" sz="2168">
              <a:solidFill>
                <a:srgbClr val="545454"/>
              </a:solidFill>
              <a:latin typeface="Montserrat"/>
              <a:ea typeface="Montserrat"/>
              <a:cs typeface="Montserrat"/>
              <a:sym typeface="Montserrat"/>
            </a:endParaRPr>
          </a:p>
        </p:txBody>
      </p:sp>
      <p:sp>
        <p:nvSpPr>
          <p:cNvPr id="8" name="Freeform 8"/>
          <p:cNvSpPr/>
          <p:nvPr/>
        </p:nvSpPr>
        <p:spPr>
          <a:xfrm rot="-1309074">
            <a:off x="6247803" y="8446280"/>
            <a:ext cx="1493435" cy="703781"/>
          </a:xfrm>
          <a:custGeom>
            <a:avLst/>
            <a:gdLst/>
            <a:ahLst/>
            <a:cxnLst/>
            <a:rect l="l" t="t" r="r" b="b"/>
            <a:pathLst>
              <a:path w="1493435" h="703781">
                <a:moveTo>
                  <a:pt x="0" y="0"/>
                </a:moveTo>
                <a:lnTo>
                  <a:pt x="1493435" y="0"/>
                </a:lnTo>
                <a:lnTo>
                  <a:pt x="1493435" y="703781"/>
                </a:lnTo>
                <a:lnTo>
                  <a:pt x="0" y="703781"/>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2543" y="0"/>
            <a:ext cx="1031243" cy="720347"/>
            <a:chOff x="0" y="0"/>
            <a:chExt cx="1374991" cy="960463"/>
          </a:xfrm>
        </p:grpSpPr>
        <p:sp>
          <p:nvSpPr>
            <p:cNvPr id="10" name="Freeform 10"/>
            <p:cNvSpPr/>
            <p:nvPr/>
          </p:nvSpPr>
          <p:spPr>
            <a:xfrm>
              <a:off x="16891" y="16891"/>
              <a:ext cx="1341120" cy="926592"/>
            </a:xfrm>
            <a:custGeom>
              <a:avLst/>
              <a:gdLst/>
              <a:ahLst/>
              <a:cxnLst/>
              <a:rect l="l" t="t" r="r" b="b"/>
              <a:pathLst>
                <a:path w="1341120" h="926592">
                  <a:moveTo>
                    <a:pt x="0" y="0"/>
                  </a:moveTo>
                  <a:lnTo>
                    <a:pt x="1341120" y="0"/>
                  </a:lnTo>
                  <a:lnTo>
                    <a:pt x="1341120" y="926592"/>
                  </a:lnTo>
                  <a:lnTo>
                    <a:pt x="0" y="926592"/>
                  </a:lnTo>
                  <a:close/>
                </a:path>
              </a:pathLst>
            </a:custGeom>
            <a:solidFill>
              <a:srgbClr val="0D2B45"/>
            </a:solidFill>
          </p:spPr>
          <p:txBody>
            <a:bodyPr/>
            <a:lstStyle/>
            <a:p>
              <a:endParaRPr lang="en-US"/>
            </a:p>
          </p:txBody>
        </p:sp>
        <p:sp>
          <p:nvSpPr>
            <p:cNvPr id="11" name="Freeform 11"/>
            <p:cNvSpPr/>
            <p:nvPr/>
          </p:nvSpPr>
          <p:spPr>
            <a:xfrm>
              <a:off x="0" y="0"/>
              <a:ext cx="1374902" cy="960376"/>
            </a:xfrm>
            <a:custGeom>
              <a:avLst/>
              <a:gdLst/>
              <a:ahLst/>
              <a:cxnLst/>
              <a:rect l="l" t="t" r="r" b="b"/>
              <a:pathLst>
                <a:path w="1374902" h="960376">
                  <a:moveTo>
                    <a:pt x="16891" y="0"/>
                  </a:moveTo>
                  <a:lnTo>
                    <a:pt x="1358011" y="0"/>
                  </a:lnTo>
                  <a:cubicBezTo>
                    <a:pt x="1367409" y="0"/>
                    <a:pt x="1374902" y="7620"/>
                    <a:pt x="1374902" y="16891"/>
                  </a:cubicBezTo>
                  <a:lnTo>
                    <a:pt x="1374902" y="943483"/>
                  </a:lnTo>
                  <a:cubicBezTo>
                    <a:pt x="1374902" y="952881"/>
                    <a:pt x="1367282" y="960374"/>
                    <a:pt x="1358011" y="960374"/>
                  </a:cubicBezTo>
                  <a:lnTo>
                    <a:pt x="16891" y="960374"/>
                  </a:lnTo>
                  <a:cubicBezTo>
                    <a:pt x="7620" y="960501"/>
                    <a:pt x="0" y="952881"/>
                    <a:pt x="0" y="943483"/>
                  </a:cubicBezTo>
                  <a:lnTo>
                    <a:pt x="0" y="16891"/>
                  </a:lnTo>
                  <a:cubicBezTo>
                    <a:pt x="0" y="7620"/>
                    <a:pt x="7620" y="0"/>
                    <a:pt x="16891" y="0"/>
                  </a:cubicBezTo>
                  <a:moveTo>
                    <a:pt x="16891" y="33909"/>
                  </a:moveTo>
                  <a:lnTo>
                    <a:pt x="16891" y="16891"/>
                  </a:lnTo>
                  <a:lnTo>
                    <a:pt x="33909" y="16891"/>
                  </a:lnTo>
                  <a:lnTo>
                    <a:pt x="33909" y="943483"/>
                  </a:lnTo>
                  <a:lnTo>
                    <a:pt x="16891" y="943483"/>
                  </a:lnTo>
                  <a:lnTo>
                    <a:pt x="16891" y="926592"/>
                  </a:lnTo>
                  <a:lnTo>
                    <a:pt x="1358011" y="926592"/>
                  </a:lnTo>
                  <a:lnTo>
                    <a:pt x="1358011" y="943483"/>
                  </a:lnTo>
                  <a:lnTo>
                    <a:pt x="1341120" y="943483"/>
                  </a:lnTo>
                  <a:lnTo>
                    <a:pt x="1341120" y="16891"/>
                  </a:lnTo>
                  <a:lnTo>
                    <a:pt x="1358011" y="16891"/>
                  </a:lnTo>
                  <a:lnTo>
                    <a:pt x="1358011" y="33909"/>
                  </a:lnTo>
                  <a:lnTo>
                    <a:pt x="16891" y="33909"/>
                  </a:lnTo>
                  <a:close/>
                </a:path>
              </a:pathLst>
            </a:custGeom>
            <a:solidFill>
              <a:srgbClr val="0D2B45"/>
            </a:solidFill>
          </p:spPr>
          <p:txBody>
            <a:bodyPr/>
            <a:lstStyle/>
            <a:p>
              <a:endParaRPr lang="en-US"/>
            </a:p>
          </p:txBody>
        </p:sp>
      </p:grpSp>
      <p:grpSp>
        <p:nvGrpSpPr>
          <p:cNvPr id="12" name="Group 12"/>
          <p:cNvGrpSpPr/>
          <p:nvPr/>
        </p:nvGrpSpPr>
        <p:grpSpPr>
          <a:xfrm>
            <a:off x="220344" y="92799"/>
            <a:ext cx="585468" cy="534749"/>
            <a:chOff x="0" y="0"/>
            <a:chExt cx="670560" cy="612469"/>
          </a:xfrm>
        </p:grpSpPr>
        <p:sp>
          <p:nvSpPr>
            <p:cNvPr id="13" name="Freeform 13"/>
            <p:cNvSpPr/>
            <p:nvPr/>
          </p:nvSpPr>
          <p:spPr>
            <a:xfrm>
              <a:off x="0" y="0"/>
              <a:ext cx="670560" cy="612469"/>
            </a:xfrm>
            <a:custGeom>
              <a:avLst/>
              <a:gdLst/>
              <a:ahLst/>
              <a:cxnLst/>
              <a:rect l="l" t="t" r="r" b="b"/>
              <a:pathLst>
                <a:path w="670560" h="612469">
                  <a:moveTo>
                    <a:pt x="0" y="0"/>
                  </a:moveTo>
                  <a:lnTo>
                    <a:pt x="670560" y="0"/>
                  </a:lnTo>
                  <a:lnTo>
                    <a:pt x="670560" y="612469"/>
                  </a:lnTo>
                  <a:lnTo>
                    <a:pt x="0" y="612469"/>
                  </a:lnTo>
                  <a:close/>
                </a:path>
              </a:pathLst>
            </a:custGeom>
            <a:blipFill>
              <a:blip r:embed="rId5">
                <a:alphaModFix amt="0"/>
              </a:blip>
              <a:stretch>
                <a:fillRect l="-77292" r="-177292" b="-51288"/>
              </a:stretch>
            </a:blipFill>
          </p:spPr>
          <p:txBody>
            <a:bodyPr/>
            <a:lstStyle/>
            <a:p>
              <a:endParaRPr lang="en-US"/>
            </a:p>
          </p:txBody>
        </p:sp>
        <p:sp>
          <p:nvSpPr>
            <p:cNvPr id="14" name="TextBox 14"/>
            <p:cNvSpPr txBox="1"/>
            <p:nvPr/>
          </p:nvSpPr>
          <p:spPr>
            <a:xfrm>
              <a:off x="0" y="-57150"/>
              <a:ext cx="670560" cy="669619"/>
            </a:xfrm>
            <a:prstGeom prst="rect">
              <a:avLst/>
            </a:prstGeom>
          </p:spPr>
          <p:txBody>
            <a:bodyPr lIns="0" tIns="0" rIns="0" bIns="0" rtlCol="0" anchor="ctr"/>
            <a:lstStyle/>
            <a:p>
              <a:pPr algn="ctr">
                <a:lnSpc>
                  <a:spcPts val="3120"/>
                </a:lnSpc>
              </a:pPr>
              <a:r>
                <a:rPr lang="en-US" sz="2600" b="1">
                  <a:solidFill>
                    <a:srgbClr val="FFFFFF"/>
                  </a:solidFill>
                  <a:latin typeface="Calibri (MS) Bold"/>
                  <a:ea typeface="Calibri (MS) Bold"/>
                  <a:cs typeface="Calibri (MS) Bold"/>
                  <a:sym typeface="Calibri (MS) Bold"/>
                </a:rPr>
                <a:t>10</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Freeform 2"/>
          <p:cNvSpPr/>
          <p:nvPr/>
        </p:nvSpPr>
        <p:spPr>
          <a:xfrm>
            <a:off x="1028700" y="2601278"/>
            <a:ext cx="6203610" cy="5544477"/>
          </a:xfrm>
          <a:custGeom>
            <a:avLst/>
            <a:gdLst/>
            <a:ahLst/>
            <a:cxnLst/>
            <a:rect l="l" t="t" r="r" b="b"/>
            <a:pathLst>
              <a:path w="6203610" h="5544477">
                <a:moveTo>
                  <a:pt x="0" y="0"/>
                </a:moveTo>
                <a:lnTo>
                  <a:pt x="6203610" y="0"/>
                </a:lnTo>
                <a:lnTo>
                  <a:pt x="6203610" y="5544477"/>
                </a:lnTo>
                <a:lnTo>
                  <a:pt x="0" y="5544477"/>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2697" y="-12697"/>
            <a:ext cx="18313403" cy="1945643"/>
            <a:chOff x="0" y="0"/>
            <a:chExt cx="24417871" cy="2594191"/>
          </a:xfrm>
        </p:grpSpPr>
        <p:sp>
          <p:nvSpPr>
            <p:cNvPr id="4" name="Freeform 4"/>
            <p:cNvSpPr/>
            <p:nvPr/>
          </p:nvSpPr>
          <p:spPr>
            <a:xfrm>
              <a:off x="16891" y="16891"/>
              <a:ext cx="24383999" cy="2560320"/>
            </a:xfrm>
            <a:custGeom>
              <a:avLst/>
              <a:gdLst/>
              <a:ahLst/>
              <a:cxnLst/>
              <a:rect l="l" t="t" r="r" b="b"/>
              <a:pathLst>
                <a:path w="24383999" h="2560320">
                  <a:moveTo>
                    <a:pt x="0" y="0"/>
                  </a:moveTo>
                  <a:lnTo>
                    <a:pt x="24383999" y="0"/>
                  </a:lnTo>
                  <a:lnTo>
                    <a:pt x="24383999" y="2560320"/>
                  </a:lnTo>
                  <a:lnTo>
                    <a:pt x="0" y="2560320"/>
                  </a:lnTo>
                  <a:close/>
                </a:path>
              </a:pathLst>
            </a:custGeom>
            <a:solidFill>
              <a:srgbClr val="0D7C8C"/>
            </a:solidFill>
          </p:spPr>
          <p:txBody>
            <a:bodyPr/>
            <a:lstStyle/>
            <a:p>
              <a:endParaRPr lang="en-US"/>
            </a:p>
          </p:txBody>
        </p:sp>
        <p:sp>
          <p:nvSpPr>
            <p:cNvPr id="5" name="Freeform 5"/>
            <p:cNvSpPr/>
            <p:nvPr/>
          </p:nvSpPr>
          <p:spPr>
            <a:xfrm>
              <a:off x="0" y="0"/>
              <a:ext cx="24417782" cy="2594102"/>
            </a:xfrm>
            <a:custGeom>
              <a:avLst/>
              <a:gdLst/>
              <a:ahLst/>
              <a:cxnLst/>
              <a:rect l="l" t="t" r="r" b="b"/>
              <a:pathLst>
                <a:path w="24417782" h="2594102">
                  <a:moveTo>
                    <a:pt x="16891" y="0"/>
                  </a:moveTo>
                  <a:lnTo>
                    <a:pt x="24400890" y="0"/>
                  </a:lnTo>
                  <a:cubicBezTo>
                    <a:pt x="24410290" y="0"/>
                    <a:pt x="24417782" y="7620"/>
                    <a:pt x="24417782" y="16891"/>
                  </a:cubicBezTo>
                  <a:lnTo>
                    <a:pt x="24417782" y="2577211"/>
                  </a:lnTo>
                  <a:cubicBezTo>
                    <a:pt x="24417782" y="2586609"/>
                    <a:pt x="24410163" y="2594102"/>
                    <a:pt x="24400890" y="2594102"/>
                  </a:cubicBezTo>
                  <a:lnTo>
                    <a:pt x="16891" y="2594102"/>
                  </a:lnTo>
                  <a:cubicBezTo>
                    <a:pt x="7493" y="2594102"/>
                    <a:pt x="0" y="2586482"/>
                    <a:pt x="0" y="2577211"/>
                  </a:cubicBezTo>
                  <a:lnTo>
                    <a:pt x="0" y="16891"/>
                  </a:lnTo>
                  <a:cubicBezTo>
                    <a:pt x="0" y="7620"/>
                    <a:pt x="7620" y="0"/>
                    <a:pt x="16891" y="0"/>
                  </a:cubicBezTo>
                  <a:moveTo>
                    <a:pt x="16891" y="33909"/>
                  </a:moveTo>
                  <a:lnTo>
                    <a:pt x="16891" y="16891"/>
                  </a:lnTo>
                  <a:lnTo>
                    <a:pt x="33909" y="16891"/>
                  </a:lnTo>
                  <a:lnTo>
                    <a:pt x="33909" y="2577211"/>
                  </a:lnTo>
                  <a:lnTo>
                    <a:pt x="16891" y="2577211"/>
                  </a:lnTo>
                  <a:lnTo>
                    <a:pt x="16891" y="2560320"/>
                  </a:lnTo>
                  <a:lnTo>
                    <a:pt x="24400890" y="2560320"/>
                  </a:lnTo>
                  <a:lnTo>
                    <a:pt x="24400890" y="2577211"/>
                  </a:lnTo>
                  <a:lnTo>
                    <a:pt x="24384000" y="2577211"/>
                  </a:lnTo>
                  <a:lnTo>
                    <a:pt x="24384000" y="16891"/>
                  </a:lnTo>
                  <a:lnTo>
                    <a:pt x="24400890" y="16891"/>
                  </a:lnTo>
                  <a:lnTo>
                    <a:pt x="24400890" y="33909"/>
                  </a:lnTo>
                  <a:lnTo>
                    <a:pt x="16891" y="33909"/>
                  </a:lnTo>
                  <a:close/>
                </a:path>
              </a:pathLst>
            </a:custGeom>
            <a:solidFill>
              <a:srgbClr val="0D7C8C"/>
            </a:solidFill>
          </p:spPr>
          <p:txBody>
            <a:bodyPr/>
            <a:lstStyle/>
            <a:p>
              <a:endParaRPr lang="en-US"/>
            </a:p>
          </p:txBody>
        </p:sp>
      </p:grpSp>
      <p:sp>
        <p:nvSpPr>
          <p:cNvPr id="6" name="TextBox 6"/>
          <p:cNvSpPr txBox="1"/>
          <p:nvPr/>
        </p:nvSpPr>
        <p:spPr>
          <a:xfrm>
            <a:off x="2246007" y="450532"/>
            <a:ext cx="12913357" cy="712470"/>
          </a:xfrm>
          <a:prstGeom prst="rect">
            <a:avLst/>
          </a:prstGeom>
        </p:spPr>
        <p:txBody>
          <a:bodyPr lIns="0" tIns="0" rIns="0" bIns="0" rtlCol="0" anchor="t">
            <a:spAutoFit/>
          </a:bodyPr>
          <a:lstStyle/>
          <a:p>
            <a:pPr marL="0" lvl="0" indent="0" algn="l">
              <a:lnSpc>
                <a:spcPts val="5880"/>
              </a:lnSpc>
            </a:pPr>
            <a:r>
              <a:rPr lang="en-US" sz="4200" b="1">
                <a:solidFill>
                  <a:srgbClr val="FFFFFF"/>
                </a:solidFill>
                <a:latin typeface="Montserrat Bold"/>
                <a:ea typeface="Montserrat Bold"/>
                <a:cs typeface="Montserrat Bold"/>
                <a:sym typeface="Montserrat Bold"/>
              </a:rPr>
              <a:t>Iteration 1: Building Our First Prototype</a:t>
            </a:r>
          </a:p>
        </p:txBody>
      </p:sp>
      <p:sp>
        <p:nvSpPr>
          <p:cNvPr id="7" name="TextBox 7"/>
          <p:cNvSpPr txBox="1"/>
          <p:nvPr/>
        </p:nvSpPr>
        <p:spPr>
          <a:xfrm>
            <a:off x="8065101" y="2236580"/>
            <a:ext cx="9450433" cy="12595566"/>
          </a:xfrm>
          <a:prstGeom prst="rect">
            <a:avLst/>
          </a:prstGeom>
        </p:spPr>
        <p:txBody>
          <a:bodyPr lIns="0" tIns="0" rIns="0" bIns="0" rtlCol="0" anchor="t">
            <a:spAutoFit/>
          </a:bodyPr>
          <a:lstStyle/>
          <a:p>
            <a:pPr algn="l">
              <a:lnSpc>
                <a:spcPts val="3651"/>
              </a:lnSpc>
            </a:pPr>
            <a:r>
              <a:rPr lang="en-US" sz="2608" b="1" dirty="0">
                <a:solidFill>
                  <a:srgbClr val="545454"/>
                </a:solidFill>
                <a:latin typeface="Montserrat Bold"/>
                <a:ea typeface="Montserrat Bold"/>
                <a:cs typeface="Montserrat Bold"/>
                <a:sym typeface="Montserrat Bold"/>
              </a:rPr>
              <a:t>Prototype</a:t>
            </a:r>
            <a:r>
              <a:rPr lang="en-US" sz="2608" dirty="0">
                <a:solidFill>
                  <a:srgbClr val="545454"/>
                </a:solidFill>
                <a:latin typeface="Montserrat"/>
                <a:ea typeface="Montserrat"/>
                <a:cs typeface="Montserrat"/>
                <a:sym typeface="Montserrat"/>
              </a:rPr>
              <a:t>:</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Low-fidelity paper mockup of </a:t>
            </a:r>
            <a:r>
              <a:rPr lang="en-US" sz="2028" dirty="0" err="1">
                <a:solidFill>
                  <a:srgbClr val="545454"/>
                </a:solidFill>
                <a:latin typeface="Montserrat"/>
                <a:ea typeface="Montserrat"/>
                <a:cs typeface="Montserrat"/>
                <a:sym typeface="Montserrat"/>
              </a:rPr>
              <a:t>SaltSmart</a:t>
            </a:r>
            <a:r>
              <a:rPr lang="en-US" sz="2028" dirty="0">
                <a:solidFill>
                  <a:srgbClr val="545454"/>
                </a:solidFill>
                <a:latin typeface="Montserrat"/>
                <a:ea typeface="Montserrat"/>
                <a:cs typeface="Montserrat"/>
                <a:sym typeface="Montserrat"/>
              </a:rPr>
              <a:t> dashboard</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Color-coded street map (red = high salt need, green = low)</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Weather panel + A to F Salt Impact Score per zone</a:t>
            </a:r>
          </a:p>
          <a:p>
            <a:pPr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3651"/>
              </a:lnSpc>
            </a:pPr>
            <a:r>
              <a:rPr lang="en-US" sz="2608" b="1" dirty="0">
                <a:solidFill>
                  <a:srgbClr val="545454"/>
                </a:solidFill>
                <a:latin typeface="Montserrat Bold"/>
                <a:ea typeface="Montserrat Bold"/>
                <a:cs typeface="Montserrat Bold"/>
                <a:sym typeface="Montserrat Bold"/>
              </a:rPr>
              <a:t>Experiment Question:</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Will users understand the dashboard quickly and use it to change their salting decisions?</a:t>
            </a:r>
          </a:p>
          <a:p>
            <a:pPr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3651"/>
              </a:lnSpc>
            </a:pPr>
            <a:r>
              <a:rPr lang="en-US" sz="2608" b="1" dirty="0">
                <a:solidFill>
                  <a:srgbClr val="545454"/>
                </a:solidFill>
                <a:latin typeface="Montserrat Bold"/>
                <a:ea typeface="Montserrat Bold"/>
                <a:cs typeface="Montserrat Bold"/>
                <a:sym typeface="Montserrat Bold"/>
              </a:rPr>
              <a:t>What We Tested:</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Peers role-played as municipal decision-makers</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Walked through a "storm coming tomorrow" scenario</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Tasked with reading the map, interpreting the score, and deciding where to send salt trucks</a:t>
            </a:r>
          </a:p>
          <a:p>
            <a:pPr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3651"/>
              </a:lnSpc>
            </a:pPr>
            <a:r>
              <a:rPr lang="en-US" sz="2608" b="1" dirty="0">
                <a:solidFill>
                  <a:srgbClr val="545454"/>
                </a:solidFill>
                <a:latin typeface="Montserrat Bold"/>
                <a:ea typeface="Montserrat Bold"/>
                <a:cs typeface="Montserrat Bold"/>
                <a:sym typeface="Montserrat Bold"/>
              </a:rPr>
              <a:t>Signals We Looked For:</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Can they use it without explanation?</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Do they trust the score?</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Would it change what they do?</a:t>
            </a:r>
          </a:p>
          <a:p>
            <a:pPr marL="438018" lvl="1" indent="-219009" algn="l">
              <a:lnSpc>
                <a:spcPts val="2840"/>
              </a:lnSpc>
              <a:buFont typeface="Arial"/>
              <a:buChar char="•"/>
            </a:pPr>
            <a:r>
              <a:rPr lang="en-US" sz="2028" dirty="0">
                <a:solidFill>
                  <a:srgbClr val="545454"/>
                </a:solidFill>
                <a:latin typeface="Montserrat"/>
                <a:ea typeface="Montserrat"/>
                <a:cs typeface="Montserrat"/>
                <a:sym typeface="Montserrat"/>
              </a:rPr>
              <a:t>Where do they get confused or skeptical?</a:t>
            </a: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a:p>
            <a:pPr marL="0" lvl="0" indent="0" algn="l">
              <a:lnSpc>
                <a:spcPts val="2840"/>
              </a:lnSpc>
            </a:pPr>
            <a:endParaRPr lang="en-US" sz="2028" dirty="0">
              <a:solidFill>
                <a:srgbClr val="545454"/>
              </a:solidFill>
              <a:latin typeface="Montserrat"/>
              <a:ea typeface="Montserrat"/>
              <a:cs typeface="Montserrat"/>
              <a:sym typeface="Montserrat"/>
            </a:endParaRPr>
          </a:p>
        </p:txBody>
      </p:sp>
      <p:sp>
        <p:nvSpPr>
          <p:cNvPr id="8" name="Freeform 8"/>
          <p:cNvSpPr/>
          <p:nvPr/>
        </p:nvSpPr>
        <p:spPr>
          <a:xfrm rot="1961630">
            <a:off x="16682801" y="847715"/>
            <a:ext cx="1099042" cy="630576"/>
          </a:xfrm>
          <a:custGeom>
            <a:avLst/>
            <a:gdLst/>
            <a:ahLst/>
            <a:cxnLst/>
            <a:rect l="l" t="t" r="r" b="b"/>
            <a:pathLst>
              <a:path w="1099042" h="630576">
                <a:moveTo>
                  <a:pt x="0" y="0"/>
                </a:moveTo>
                <a:lnTo>
                  <a:pt x="1099042" y="0"/>
                </a:lnTo>
                <a:lnTo>
                  <a:pt x="1099042" y="630575"/>
                </a:lnTo>
                <a:lnTo>
                  <a:pt x="0" y="630575"/>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2543" y="0"/>
            <a:ext cx="1031243" cy="720347"/>
            <a:chOff x="0" y="0"/>
            <a:chExt cx="1374991" cy="960463"/>
          </a:xfrm>
        </p:grpSpPr>
        <p:sp>
          <p:nvSpPr>
            <p:cNvPr id="10" name="Freeform 10"/>
            <p:cNvSpPr/>
            <p:nvPr/>
          </p:nvSpPr>
          <p:spPr>
            <a:xfrm>
              <a:off x="16891" y="16891"/>
              <a:ext cx="1341120" cy="926592"/>
            </a:xfrm>
            <a:custGeom>
              <a:avLst/>
              <a:gdLst/>
              <a:ahLst/>
              <a:cxnLst/>
              <a:rect l="l" t="t" r="r" b="b"/>
              <a:pathLst>
                <a:path w="1341120" h="926592">
                  <a:moveTo>
                    <a:pt x="0" y="0"/>
                  </a:moveTo>
                  <a:lnTo>
                    <a:pt x="1341120" y="0"/>
                  </a:lnTo>
                  <a:lnTo>
                    <a:pt x="1341120" y="926592"/>
                  </a:lnTo>
                  <a:lnTo>
                    <a:pt x="0" y="926592"/>
                  </a:lnTo>
                  <a:close/>
                </a:path>
              </a:pathLst>
            </a:custGeom>
            <a:solidFill>
              <a:srgbClr val="0D2B45"/>
            </a:solidFill>
          </p:spPr>
          <p:txBody>
            <a:bodyPr/>
            <a:lstStyle/>
            <a:p>
              <a:endParaRPr lang="en-US"/>
            </a:p>
          </p:txBody>
        </p:sp>
        <p:sp>
          <p:nvSpPr>
            <p:cNvPr id="11" name="Freeform 11"/>
            <p:cNvSpPr/>
            <p:nvPr/>
          </p:nvSpPr>
          <p:spPr>
            <a:xfrm>
              <a:off x="0" y="0"/>
              <a:ext cx="1374902" cy="960376"/>
            </a:xfrm>
            <a:custGeom>
              <a:avLst/>
              <a:gdLst/>
              <a:ahLst/>
              <a:cxnLst/>
              <a:rect l="l" t="t" r="r" b="b"/>
              <a:pathLst>
                <a:path w="1374902" h="960376">
                  <a:moveTo>
                    <a:pt x="16891" y="0"/>
                  </a:moveTo>
                  <a:lnTo>
                    <a:pt x="1358011" y="0"/>
                  </a:lnTo>
                  <a:cubicBezTo>
                    <a:pt x="1367409" y="0"/>
                    <a:pt x="1374902" y="7620"/>
                    <a:pt x="1374902" y="16891"/>
                  </a:cubicBezTo>
                  <a:lnTo>
                    <a:pt x="1374902" y="943483"/>
                  </a:lnTo>
                  <a:cubicBezTo>
                    <a:pt x="1374902" y="952881"/>
                    <a:pt x="1367282" y="960374"/>
                    <a:pt x="1358011" y="960374"/>
                  </a:cubicBezTo>
                  <a:lnTo>
                    <a:pt x="16891" y="960374"/>
                  </a:lnTo>
                  <a:cubicBezTo>
                    <a:pt x="7620" y="960501"/>
                    <a:pt x="0" y="952881"/>
                    <a:pt x="0" y="943483"/>
                  </a:cubicBezTo>
                  <a:lnTo>
                    <a:pt x="0" y="16891"/>
                  </a:lnTo>
                  <a:cubicBezTo>
                    <a:pt x="0" y="7620"/>
                    <a:pt x="7620" y="0"/>
                    <a:pt x="16891" y="0"/>
                  </a:cubicBezTo>
                  <a:moveTo>
                    <a:pt x="16891" y="33909"/>
                  </a:moveTo>
                  <a:lnTo>
                    <a:pt x="16891" y="16891"/>
                  </a:lnTo>
                  <a:lnTo>
                    <a:pt x="33909" y="16891"/>
                  </a:lnTo>
                  <a:lnTo>
                    <a:pt x="33909" y="943483"/>
                  </a:lnTo>
                  <a:lnTo>
                    <a:pt x="16891" y="943483"/>
                  </a:lnTo>
                  <a:lnTo>
                    <a:pt x="16891" y="926592"/>
                  </a:lnTo>
                  <a:lnTo>
                    <a:pt x="1358011" y="926592"/>
                  </a:lnTo>
                  <a:lnTo>
                    <a:pt x="1358011" y="943483"/>
                  </a:lnTo>
                  <a:lnTo>
                    <a:pt x="1341120" y="943483"/>
                  </a:lnTo>
                  <a:lnTo>
                    <a:pt x="1341120" y="16891"/>
                  </a:lnTo>
                  <a:lnTo>
                    <a:pt x="1358011" y="16891"/>
                  </a:lnTo>
                  <a:lnTo>
                    <a:pt x="1358011" y="33909"/>
                  </a:lnTo>
                  <a:lnTo>
                    <a:pt x="16891" y="33909"/>
                  </a:lnTo>
                  <a:close/>
                </a:path>
              </a:pathLst>
            </a:custGeom>
            <a:solidFill>
              <a:srgbClr val="0D2B45"/>
            </a:solidFill>
          </p:spPr>
          <p:txBody>
            <a:bodyPr/>
            <a:lstStyle/>
            <a:p>
              <a:endParaRPr lang="en-US"/>
            </a:p>
          </p:txBody>
        </p:sp>
      </p:grpSp>
      <p:grpSp>
        <p:nvGrpSpPr>
          <p:cNvPr id="12" name="Group 12"/>
          <p:cNvGrpSpPr/>
          <p:nvPr/>
        </p:nvGrpSpPr>
        <p:grpSpPr>
          <a:xfrm>
            <a:off x="220344" y="92799"/>
            <a:ext cx="585468" cy="534749"/>
            <a:chOff x="0" y="0"/>
            <a:chExt cx="670560" cy="612469"/>
          </a:xfrm>
        </p:grpSpPr>
        <p:sp>
          <p:nvSpPr>
            <p:cNvPr id="13" name="Freeform 13"/>
            <p:cNvSpPr/>
            <p:nvPr/>
          </p:nvSpPr>
          <p:spPr>
            <a:xfrm>
              <a:off x="0" y="0"/>
              <a:ext cx="670560" cy="612469"/>
            </a:xfrm>
            <a:custGeom>
              <a:avLst/>
              <a:gdLst/>
              <a:ahLst/>
              <a:cxnLst/>
              <a:rect l="l" t="t" r="r" b="b"/>
              <a:pathLst>
                <a:path w="670560" h="612469">
                  <a:moveTo>
                    <a:pt x="0" y="0"/>
                  </a:moveTo>
                  <a:lnTo>
                    <a:pt x="670560" y="0"/>
                  </a:lnTo>
                  <a:lnTo>
                    <a:pt x="670560" y="612469"/>
                  </a:lnTo>
                  <a:lnTo>
                    <a:pt x="0" y="612469"/>
                  </a:lnTo>
                  <a:close/>
                </a:path>
              </a:pathLst>
            </a:custGeom>
            <a:blipFill>
              <a:blip r:embed="rId5">
                <a:alphaModFix amt="0"/>
              </a:blip>
              <a:stretch>
                <a:fillRect l="-77292" r="-177292" b="-51288"/>
              </a:stretch>
            </a:blipFill>
          </p:spPr>
          <p:txBody>
            <a:bodyPr/>
            <a:lstStyle/>
            <a:p>
              <a:endParaRPr lang="en-US"/>
            </a:p>
          </p:txBody>
        </p:sp>
        <p:sp>
          <p:nvSpPr>
            <p:cNvPr id="14" name="TextBox 14"/>
            <p:cNvSpPr txBox="1"/>
            <p:nvPr/>
          </p:nvSpPr>
          <p:spPr>
            <a:xfrm>
              <a:off x="0" y="-57150"/>
              <a:ext cx="670560" cy="669619"/>
            </a:xfrm>
            <a:prstGeom prst="rect">
              <a:avLst/>
            </a:prstGeom>
          </p:spPr>
          <p:txBody>
            <a:bodyPr lIns="0" tIns="0" rIns="0" bIns="0" rtlCol="0" anchor="ctr"/>
            <a:lstStyle/>
            <a:p>
              <a:pPr algn="ctr">
                <a:lnSpc>
                  <a:spcPts val="3120"/>
                </a:lnSpc>
              </a:pPr>
              <a:r>
                <a:rPr lang="en-US" sz="2600" b="1">
                  <a:solidFill>
                    <a:srgbClr val="FFFFFF"/>
                  </a:solidFill>
                  <a:latin typeface="Calibri (MS) Bold"/>
                  <a:ea typeface="Calibri (MS) Bold"/>
                  <a:cs typeface="Calibri (MS) Bold"/>
                  <a:sym typeface="Calibri (MS) Bold"/>
                </a:rPr>
                <a:t>11</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a:extLst>
            <a:ext uri="{FF2B5EF4-FFF2-40B4-BE49-F238E27FC236}">
              <a16:creationId xmlns:a16="http://schemas.microsoft.com/office/drawing/2014/main" id="{4604D341-2635-077D-2BB0-F7CF9B88A7A6}"/>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D567A56C-D703-756D-BCED-7C8EA3D2F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1784" y="1932046"/>
            <a:ext cx="6266215" cy="835495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a:extLst>
              <a:ext uri="{FF2B5EF4-FFF2-40B4-BE49-F238E27FC236}">
                <a16:creationId xmlns:a16="http://schemas.microsoft.com/office/drawing/2014/main" id="{DB74E132-B626-B115-F4B1-B5782E74E37A}"/>
              </a:ext>
            </a:extLst>
          </p:cNvPr>
          <p:cNvGrpSpPr/>
          <p:nvPr/>
        </p:nvGrpSpPr>
        <p:grpSpPr>
          <a:xfrm>
            <a:off x="-12697" y="-12697"/>
            <a:ext cx="18313403" cy="1945643"/>
            <a:chOff x="0" y="0"/>
            <a:chExt cx="24417871" cy="2594191"/>
          </a:xfrm>
        </p:grpSpPr>
        <p:sp>
          <p:nvSpPr>
            <p:cNvPr id="3" name="Freeform 3">
              <a:extLst>
                <a:ext uri="{FF2B5EF4-FFF2-40B4-BE49-F238E27FC236}">
                  <a16:creationId xmlns:a16="http://schemas.microsoft.com/office/drawing/2014/main" id="{956399B9-83B3-2577-68DB-E5794092109C}"/>
                </a:ext>
              </a:extLst>
            </p:cNvPr>
            <p:cNvSpPr/>
            <p:nvPr/>
          </p:nvSpPr>
          <p:spPr>
            <a:xfrm>
              <a:off x="16891" y="16891"/>
              <a:ext cx="24383999" cy="2560320"/>
            </a:xfrm>
            <a:custGeom>
              <a:avLst/>
              <a:gdLst/>
              <a:ahLst/>
              <a:cxnLst/>
              <a:rect l="l" t="t" r="r" b="b"/>
              <a:pathLst>
                <a:path w="24383999" h="2560320">
                  <a:moveTo>
                    <a:pt x="0" y="0"/>
                  </a:moveTo>
                  <a:lnTo>
                    <a:pt x="24383999" y="0"/>
                  </a:lnTo>
                  <a:lnTo>
                    <a:pt x="24383999" y="2560320"/>
                  </a:lnTo>
                  <a:lnTo>
                    <a:pt x="0" y="2560320"/>
                  </a:lnTo>
                  <a:close/>
                </a:path>
              </a:pathLst>
            </a:custGeom>
            <a:solidFill>
              <a:srgbClr val="0D7C8C"/>
            </a:solidFill>
          </p:spPr>
          <p:txBody>
            <a:bodyPr/>
            <a:lstStyle/>
            <a:p>
              <a:endParaRPr lang="en-US"/>
            </a:p>
          </p:txBody>
        </p:sp>
        <p:sp>
          <p:nvSpPr>
            <p:cNvPr id="4" name="Freeform 4">
              <a:extLst>
                <a:ext uri="{FF2B5EF4-FFF2-40B4-BE49-F238E27FC236}">
                  <a16:creationId xmlns:a16="http://schemas.microsoft.com/office/drawing/2014/main" id="{98B1CEC2-C185-0C57-0BB6-A45A6121C367}"/>
                </a:ext>
              </a:extLst>
            </p:cNvPr>
            <p:cNvSpPr/>
            <p:nvPr/>
          </p:nvSpPr>
          <p:spPr>
            <a:xfrm>
              <a:off x="0" y="0"/>
              <a:ext cx="24417782" cy="2594102"/>
            </a:xfrm>
            <a:custGeom>
              <a:avLst/>
              <a:gdLst/>
              <a:ahLst/>
              <a:cxnLst/>
              <a:rect l="l" t="t" r="r" b="b"/>
              <a:pathLst>
                <a:path w="24417782" h="2594102">
                  <a:moveTo>
                    <a:pt x="16891" y="0"/>
                  </a:moveTo>
                  <a:lnTo>
                    <a:pt x="24400890" y="0"/>
                  </a:lnTo>
                  <a:cubicBezTo>
                    <a:pt x="24410290" y="0"/>
                    <a:pt x="24417782" y="7620"/>
                    <a:pt x="24417782" y="16891"/>
                  </a:cubicBezTo>
                  <a:lnTo>
                    <a:pt x="24417782" y="2577211"/>
                  </a:lnTo>
                  <a:cubicBezTo>
                    <a:pt x="24417782" y="2586609"/>
                    <a:pt x="24410163" y="2594102"/>
                    <a:pt x="24400890" y="2594102"/>
                  </a:cubicBezTo>
                  <a:lnTo>
                    <a:pt x="16891" y="2594102"/>
                  </a:lnTo>
                  <a:cubicBezTo>
                    <a:pt x="7493" y="2594102"/>
                    <a:pt x="0" y="2586482"/>
                    <a:pt x="0" y="2577211"/>
                  </a:cubicBezTo>
                  <a:lnTo>
                    <a:pt x="0" y="16891"/>
                  </a:lnTo>
                  <a:cubicBezTo>
                    <a:pt x="0" y="7620"/>
                    <a:pt x="7620" y="0"/>
                    <a:pt x="16891" y="0"/>
                  </a:cubicBezTo>
                  <a:moveTo>
                    <a:pt x="16891" y="33909"/>
                  </a:moveTo>
                  <a:lnTo>
                    <a:pt x="16891" y="16891"/>
                  </a:lnTo>
                  <a:lnTo>
                    <a:pt x="33909" y="16891"/>
                  </a:lnTo>
                  <a:lnTo>
                    <a:pt x="33909" y="2577211"/>
                  </a:lnTo>
                  <a:lnTo>
                    <a:pt x="16891" y="2577211"/>
                  </a:lnTo>
                  <a:lnTo>
                    <a:pt x="16891" y="2560320"/>
                  </a:lnTo>
                  <a:lnTo>
                    <a:pt x="24400890" y="2560320"/>
                  </a:lnTo>
                  <a:lnTo>
                    <a:pt x="24400890" y="2577211"/>
                  </a:lnTo>
                  <a:lnTo>
                    <a:pt x="24384000" y="2577211"/>
                  </a:lnTo>
                  <a:lnTo>
                    <a:pt x="24384000" y="16891"/>
                  </a:lnTo>
                  <a:lnTo>
                    <a:pt x="24400890" y="16891"/>
                  </a:lnTo>
                  <a:lnTo>
                    <a:pt x="24400890" y="33909"/>
                  </a:lnTo>
                  <a:lnTo>
                    <a:pt x="16891" y="33909"/>
                  </a:lnTo>
                  <a:close/>
                </a:path>
              </a:pathLst>
            </a:custGeom>
            <a:solidFill>
              <a:srgbClr val="0D7C8C"/>
            </a:solidFill>
          </p:spPr>
          <p:txBody>
            <a:bodyPr/>
            <a:lstStyle/>
            <a:p>
              <a:endParaRPr lang="en-US"/>
            </a:p>
          </p:txBody>
        </p:sp>
      </p:grpSp>
      <p:sp>
        <p:nvSpPr>
          <p:cNvPr id="7" name="Freeform 7">
            <a:extLst>
              <a:ext uri="{FF2B5EF4-FFF2-40B4-BE49-F238E27FC236}">
                <a16:creationId xmlns:a16="http://schemas.microsoft.com/office/drawing/2014/main" id="{78E1AA94-7131-8C7E-810B-4A97AB3EB7F6}"/>
              </a:ext>
            </a:extLst>
          </p:cNvPr>
          <p:cNvSpPr/>
          <p:nvPr/>
        </p:nvSpPr>
        <p:spPr>
          <a:xfrm rot="1416945">
            <a:off x="12348513" y="9761849"/>
            <a:ext cx="4656576" cy="3823620"/>
          </a:xfrm>
          <a:custGeom>
            <a:avLst/>
            <a:gdLst/>
            <a:ahLst/>
            <a:cxnLst/>
            <a:rect l="l" t="t" r="r" b="b"/>
            <a:pathLst>
              <a:path w="4656576" h="3823620">
                <a:moveTo>
                  <a:pt x="0" y="0"/>
                </a:moveTo>
                <a:lnTo>
                  <a:pt x="4656576" y="0"/>
                </a:lnTo>
                <a:lnTo>
                  <a:pt x="4656576" y="3823620"/>
                </a:lnTo>
                <a:lnTo>
                  <a:pt x="0" y="382362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A0282D47-BC6A-7430-EB5A-A5CBFD12DD02}"/>
              </a:ext>
            </a:extLst>
          </p:cNvPr>
          <p:cNvSpPr txBox="1"/>
          <p:nvPr/>
        </p:nvSpPr>
        <p:spPr>
          <a:xfrm>
            <a:off x="3085157" y="453066"/>
            <a:ext cx="12117695" cy="712470"/>
          </a:xfrm>
          <a:prstGeom prst="rect">
            <a:avLst/>
          </a:prstGeom>
        </p:spPr>
        <p:txBody>
          <a:bodyPr lIns="0" tIns="0" rIns="0" bIns="0" rtlCol="0" anchor="t">
            <a:spAutoFit/>
          </a:bodyPr>
          <a:lstStyle/>
          <a:p>
            <a:pPr marL="0" lvl="0" indent="0" algn="l">
              <a:lnSpc>
                <a:spcPts val="5880"/>
              </a:lnSpc>
            </a:pPr>
            <a:r>
              <a:rPr lang="en-US" sz="4200" b="1" dirty="0">
                <a:solidFill>
                  <a:srgbClr val="FFFFFF"/>
                </a:solidFill>
                <a:latin typeface="Montserrat Bold"/>
                <a:ea typeface="Montserrat Bold"/>
                <a:cs typeface="Montserrat Bold"/>
                <a:sym typeface="Montserrat Bold"/>
              </a:rPr>
              <a:t>Iteration 1 Feedback: What We Heard</a:t>
            </a:r>
          </a:p>
        </p:txBody>
      </p:sp>
      <p:grpSp>
        <p:nvGrpSpPr>
          <p:cNvPr id="16" name="Group 16">
            <a:extLst>
              <a:ext uri="{FF2B5EF4-FFF2-40B4-BE49-F238E27FC236}">
                <a16:creationId xmlns:a16="http://schemas.microsoft.com/office/drawing/2014/main" id="{224B1130-FDA1-5C13-03E2-46C92D543709}"/>
              </a:ext>
            </a:extLst>
          </p:cNvPr>
          <p:cNvGrpSpPr/>
          <p:nvPr/>
        </p:nvGrpSpPr>
        <p:grpSpPr>
          <a:xfrm>
            <a:off x="-2543" y="0"/>
            <a:ext cx="1031243" cy="720347"/>
            <a:chOff x="0" y="0"/>
            <a:chExt cx="1374991" cy="960463"/>
          </a:xfrm>
        </p:grpSpPr>
        <p:sp>
          <p:nvSpPr>
            <p:cNvPr id="17" name="Freeform 17">
              <a:extLst>
                <a:ext uri="{FF2B5EF4-FFF2-40B4-BE49-F238E27FC236}">
                  <a16:creationId xmlns:a16="http://schemas.microsoft.com/office/drawing/2014/main" id="{81E2402C-445D-868B-D1D2-4E6DB85974EF}"/>
                </a:ext>
              </a:extLst>
            </p:cNvPr>
            <p:cNvSpPr/>
            <p:nvPr/>
          </p:nvSpPr>
          <p:spPr>
            <a:xfrm>
              <a:off x="16891" y="16891"/>
              <a:ext cx="1341120" cy="926592"/>
            </a:xfrm>
            <a:custGeom>
              <a:avLst/>
              <a:gdLst/>
              <a:ahLst/>
              <a:cxnLst/>
              <a:rect l="l" t="t" r="r" b="b"/>
              <a:pathLst>
                <a:path w="1341120" h="926592">
                  <a:moveTo>
                    <a:pt x="0" y="0"/>
                  </a:moveTo>
                  <a:lnTo>
                    <a:pt x="1341120" y="0"/>
                  </a:lnTo>
                  <a:lnTo>
                    <a:pt x="1341120" y="926592"/>
                  </a:lnTo>
                  <a:lnTo>
                    <a:pt x="0" y="926592"/>
                  </a:lnTo>
                  <a:close/>
                </a:path>
              </a:pathLst>
            </a:custGeom>
            <a:solidFill>
              <a:srgbClr val="0D2B45"/>
            </a:solidFill>
          </p:spPr>
          <p:txBody>
            <a:bodyPr/>
            <a:lstStyle/>
            <a:p>
              <a:endParaRPr lang="en-US"/>
            </a:p>
          </p:txBody>
        </p:sp>
        <p:sp>
          <p:nvSpPr>
            <p:cNvPr id="18" name="Freeform 18">
              <a:extLst>
                <a:ext uri="{FF2B5EF4-FFF2-40B4-BE49-F238E27FC236}">
                  <a16:creationId xmlns:a16="http://schemas.microsoft.com/office/drawing/2014/main" id="{FA160940-DD14-AB98-B814-24349ED018D3}"/>
                </a:ext>
              </a:extLst>
            </p:cNvPr>
            <p:cNvSpPr/>
            <p:nvPr/>
          </p:nvSpPr>
          <p:spPr>
            <a:xfrm>
              <a:off x="0" y="0"/>
              <a:ext cx="1374902" cy="960376"/>
            </a:xfrm>
            <a:custGeom>
              <a:avLst/>
              <a:gdLst/>
              <a:ahLst/>
              <a:cxnLst/>
              <a:rect l="l" t="t" r="r" b="b"/>
              <a:pathLst>
                <a:path w="1374902" h="960376">
                  <a:moveTo>
                    <a:pt x="16891" y="0"/>
                  </a:moveTo>
                  <a:lnTo>
                    <a:pt x="1358011" y="0"/>
                  </a:lnTo>
                  <a:cubicBezTo>
                    <a:pt x="1367409" y="0"/>
                    <a:pt x="1374902" y="7620"/>
                    <a:pt x="1374902" y="16891"/>
                  </a:cubicBezTo>
                  <a:lnTo>
                    <a:pt x="1374902" y="943483"/>
                  </a:lnTo>
                  <a:cubicBezTo>
                    <a:pt x="1374902" y="952881"/>
                    <a:pt x="1367282" y="960374"/>
                    <a:pt x="1358011" y="960374"/>
                  </a:cubicBezTo>
                  <a:lnTo>
                    <a:pt x="16891" y="960374"/>
                  </a:lnTo>
                  <a:cubicBezTo>
                    <a:pt x="7620" y="960501"/>
                    <a:pt x="0" y="952881"/>
                    <a:pt x="0" y="943483"/>
                  </a:cubicBezTo>
                  <a:lnTo>
                    <a:pt x="0" y="16891"/>
                  </a:lnTo>
                  <a:cubicBezTo>
                    <a:pt x="0" y="7620"/>
                    <a:pt x="7620" y="0"/>
                    <a:pt x="16891" y="0"/>
                  </a:cubicBezTo>
                  <a:moveTo>
                    <a:pt x="16891" y="33909"/>
                  </a:moveTo>
                  <a:lnTo>
                    <a:pt x="16891" y="16891"/>
                  </a:lnTo>
                  <a:lnTo>
                    <a:pt x="33909" y="16891"/>
                  </a:lnTo>
                  <a:lnTo>
                    <a:pt x="33909" y="943483"/>
                  </a:lnTo>
                  <a:lnTo>
                    <a:pt x="16891" y="943483"/>
                  </a:lnTo>
                  <a:lnTo>
                    <a:pt x="16891" y="926592"/>
                  </a:lnTo>
                  <a:lnTo>
                    <a:pt x="1358011" y="926592"/>
                  </a:lnTo>
                  <a:lnTo>
                    <a:pt x="1358011" y="943483"/>
                  </a:lnTo>
                  <a:lnTo>
                    <a:pt x="1341120" y="943483"/>
                  </a:lnTo>
                  <a:lnTo>
                    <a:pt x="1341120" y="16891"/>
                  </a:lnTo>
                  <a:lnTo>
                    <a:pt x="1358011" y="16891"/>
                  </a:lnTo>
                  <a:lnTo>
                    <a:pt x="1358011" y="33909"/>
                  </a:lnTo>
                  <a:lnTo>
                    <a:pt x="16891" y="33909"/>
                  </a:lnTo>
                  <a:close/>
                </a:path>
              </a:pathLst>
            </a:custGeom>
            <a:solidFill>
              <a:srgbClr val="0D2B45"/>
            </a:solidFill>
          </p:spPr>
          <p:txBody>
            <a:bodyPr/>
            <a:lstStyle/>
            <a:p>
              <a:endParaRPr lang="en-US"/>
            </a:p>
          </p:txBody>
        </p:sp>
      </p:grpSp>
      <p:grpSp>
        <p:nvGrpSpPr>
          <p:cNvPr id="19" name="Group 19">
            <a:extLst>
              <a:ext uri="{FF2B5EF4-FFF2-40B4-BE49-F238E27FC236}">
                <a16:creationId xmlns:a16="http://schemas.microsoft.com/office/drawing/2014/main" id="{FAC3BC53-4288-8FC5-4C3C-F35C566E9F4A}"/>
              </a:ext>
            </a:extLst>
          </p:cNvPr>
          <p:cNvGrpSpPr/>
          <p:nvPr/>
        </p:nvGrpSpPr>
        <p:grpSpPr>
          <a:xfrm>
            <a:off x="220344" y="92799"/>
            <a:ext cx="585468" cy="534749"/>
            <a:chOff x="0" y="0"/>
            <a:chExt cx="670560" cy="612469"/>
          </a:xfrm>
        </p:grpSpPr>
        <p:sp>
          <p:nvSpPr>
            <p:cNvPr id="20" name="Freeform 20">
              <a:extLst>
                <a:ext uri="{FF2B5EF4-FFF2-40B4-BE49-F238E27FC236}">
                  <a16:creationId xmlns:a16="http://schemas.microsoft.com/office/drawing/2014/main" id="{DB5F9B27-D2D8-78F2-5C3E-A0662A52F2BC}"/>
                </a:ext>
              </a:extLst>
            </p:cNvPr>
            <p:cNvSpPr/>
            <p:nvPr/>
          </p:nvSpPr>
          <p:spPr>
            <a:xfrm>
              <a:off x="0" y="0"/>
              <a:ext cx="670560" cy="612469"/>
            </a:xfrm>
            <a:custGeom>
              <a:avLst/>
              <a:gdLst/>
              <a:ahLst/>
              <a:cxnLst/>
              <a:rect l="l" t="t" r="r" b="b"/>
              <a:pathLst>
                <a:path w="670560" h="612469">
                  <a:moveTo>
                    <a:pt x="0" y="0"/>
                  </a:moveTo>
                  <a:lnTo>
                    <a:pt x="670560" y="0"/>
                  </a:lnTo>
                  <a:lnTo>
                    <a:pt x="670560" y="612469"/>
                  </a:lnTo>
                  <a:lnTo>
                    <a:pt x="0" y="612469"/>
                  </a:lnTo>
                  <a:close/>
                </a:path>
              </a:pathLst>
            </a:custGeom>
            <a:blipFill>
              <a:blip r:embed="rId5">
                <a:alphaModFix amt="0"/>
              </a:blip>
              <a:stretch>
                <a:fillRect l="-77292" r="-177292" b="-51288"/>
              </a:stretch>
            </a:blipFill>
          </p:spPr>
          <p:txBody>
            <a:bodyPr/>
            <a:lstStyle/>
            <a:p>
              <a:endParaRPr lang="en-US"/>
            </a:p>
          </p:txBody>
        </p:sp>
        <p:sp>
          <p:nvSpPr>
            <p:cNvPr id="21" name="TextBox 21">
              <a:extLst>
                <a:ext uri="{FF2B5EF4-FFF2-40B4-BE49-F238E27FC236}">
                  <a16:creationId xmlns:a16="http://schemas.microsoft.com/office/drawing/2014/main" id="{2D8CB774-0B8B-C1B5-2231-E8DFE2200E98}"/>
                </a:ext>
              </a:extLst>
            </p:cNvPr>
            <p:cNvSpPr txBox="1"/>
            <p:nvPr/>
          </p:nvSpPr>
          <p:spPr>
            <a:xfrm>
              <a:off x="0" y="-57150"/>
              <a:ext cx="670560" cy="669619"/>
            </a:xfrm>
            <a:prstGeom prst="rect">
              <a:avLst/>
            </a:prstGeom>
          </p:spPr>
          <p:txBody>
            <a:bodyPr lIns="0" tIns="0" rIns="0" bIns="0" rtlCol="0" anchor="ctr"/>
            <a:lstStyle/>
            <a:p>
              <a:pPr algn="ctr">
                <a:lnSpc>
                  <a:spcPts val="3120"/>
                </a:lnSpc>
              </a:pPr>
              <a:r>
                <a:rPr lang="en-US" sz="2600" b="1">
                  <a:solidFill>
                    <a:srgbClr val="FFFFFF"/>
                  </a:solidFill>
                  <a:latin typeface="Calibri (MS) Bold"/>
                  <a:ea typeface="Calibri (MS) Bold"/>
                  <a:cs typeface="Calibri (MS) Bold"/>
                  <a:sym typeface="Calibri (MS) Bold"/>
                </a:rPr>
                <a:t>08</a:t>
              </a:r>
            </a:p>
          </p:txBody>
        </p:sp>
      </p:grpSp>
      <p:sp>
        <p:nvSpPr>
          <p:cNvPr id="34" name="Shape 2">
            <a:extLst>
              <a:ext uri="{FF2B5EF4-FFF2-40B4-BE49-F238E27FC236}">
                <a16:creationId xmlns:a16="http://schemas.microsoft.com/office/drawing/2014/main" id="{8F912A88-8630-AE2B-E1BF-665B7F140FC6}"/>
              </a:ext>
            </a:extLst>
          </p:cNvPr>
          <p:cNvSpPr/>
          <p:nvPr/>
        </p:nvSpPr>
        <p:spPr>
          <a:xfrm>
            <a:off x="1143000" y="4914900"/>
            <a:ext cx="7556421" cy="2173010"/>
          </a:xfrm>
          <a:prstGeom prst="roundRect">
            <a:avLst>
              <a:gd name="adj" fmla="val 6733"/>
            </a:avLst>
          </a:prstGeom>
          <a:solidFill>
            <a:srgbClr val="FFFCF5"/>
          </a:solidFill>
          <a:ln w="30480">
            <a:solidFill>
              <a:srgbClr val="D9D4C9"/>
            </a:solidFill>
            <a:prstDash val="solid"/>
          </a:ln>
        </p:spPr>
        <p:txBody>
          <a:bodyPr/>
          <a:lstStyle/>
          <a:p>
            <a:endParaRPr lang="en-US"/>
          </a:p>
        </p:txBody>
      </p:sp>
      <p:sp>
        <p:nvSpPr>
          <p:cNvPr id="35" name="Shape 3">
            <a:extLst>
              <a:ext uri="{FF2B5EF4-FFF2-40B4-BE49-F238E27FC236}">
                <a16:creationId xmlns:a16="http://schemas.microsoft.com/office/drawing/2014/main" id="{2AD4742F-9EA5-E25F-5D3A-538AD1F02AF9}"/>
              </a:ext>
            </a:extLst>
          </p:cNvPr>
          <p:cNvSpPr/>
          <p:nvPr/>
        </p:nvSpPr>
        <p:spPr>
          <a:xfrm>
            <a:off x="1112520" y="4914900"/>
            <a:ext cx="121920" cy="2173010"/>
          </a:xfrm>
          <a:prstGeom prst="roundRect">
            <a:avLst>
              <a:gd name="adj" fmla="val 27907"/>
            </a:avLst>
          </a:prstGeom>
          <a:solidFill>
            <a:srgbClr val="325F7B"/>
          </a:solidFill>
          <a:ln/>
        </p:spPr>
        <p:txBody>
          <a:bodyPr/>
          <a:lstStyle/>
          <a:p>
            <a:endParaRPr lang="en-US"/>
          </a:p>
        </p:txBody>
      </p:sp>
      <p:sp>
        <p:nvSpPr>
          <p:cNvPr id="36" name="Text 4">
            <a:extLst>
              <a:ext uri="{FF2B5EF4-FFF2-40B4-BE49-F238E27FC236}">
                <a16:creationId xmlns:a16="http://schemas.microsoft.com/office/drawing/2014/main" id="{66003F57-67FC-2BF6-EADB-FE04F633FE32}"/>
              </a:ext>
            </a:extLst>
          </p:cNvPr>
          <p:cNvSpPr/>
          <p:nvPr/>
        </p:nvSpPr>
        <p:spPr>
          <a:xfrm>
            <a:off x="1491734" y="517219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00000"/>
                </a:solidFill>
                <a:ea typeface="MuseoModerno Medium" pitchFamily="34" charset="-122"/>
                <a:cs typeface="MuseoModerno Medium" pitchFamily="34" charset="-120"/>
              </a:rPr>
              <a:t>What Worked</a:t>
            </a:r>
            <a:r>
              <a:rPr lang="en-US" sz="2200" dirty="0">
                <a:solidFill>
                  <a:srgbClr val="2B4150"/>
                </a:solidFill>
                <a:ea typeface="MuseoModerno Medium" pitchFamily="34" charset="-122"/>
                <a:cs typeface="MuseoModerno Medium" pitchFamily="34" charset="-120"/>
              </a:rPr>
              <a:t/>
            </a:r>
            <a:endParaRPr lang="en-US" sz="2200" dirty="0"/>
          </a:p>
        </p:txBody>
      </p:sp>
      <p:sp>
        <p:nvSpPr>
          <p:cNvPr id="37" name="Text 5">
            <a:extLst>
              <a:ext uri="{FF2B5EF4-FFF2-40B4-BE49-F238E27FC236}">
                <a16:creationId xmlns:a16="http://schemas.microsoft.com/office/drawing/2014/main" id="{4110185F-9369-8804-213C-688937ACDECD}"/>
              </a:ext>
            </a:extLst>
          </p:cNvPr>
          <p:cNvSpPr/>
          <p:nvPr/>
        </p:nvSpPr>
        <p:spPr>
          <a:xfrm>
            <a:off x="1491734" y="5662613"/>
            <a:ext cx="6950393" cy="116800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B4150"/>
                </a:solidFill>
                <a:ea typeface="Source Sans 3" pitchFamily="34" charset="-122"/>
                <a:cs typeface="Source Sans 3" pitchFamily="34" charset="-120"/>
              </a:rPr>
              <a:t>5/5 understood the color-coded risk map instantly — no instruction needed</a:t>
            </a:r>
            <a:endParaRPr lang="en-US" sz="1750" dirty="0"/>
          </a:p>
          <a:p>
            <a:pPr marL="342900" indent="-342900" algn="l">
              <a:lnSpc>
                <a:spcPts val="2850"/>
              </a:lnSpc>
              <a:buSzPct val="100000"/>
              <a:buChar char="•"/>
            </a:pPr>
            <a:r>
              <a:rPr lang="en-US" sz="1750" dirty="0">
                <a:solidFill>
                  <a:srgbClr val="2B4150"/>
                </a:solidFill>
                <a:ea typeface="Source Sans 3" pitchFamily="34" charset="-122"/>
                <a:cs typeface="Source Sans 3" pitchFamily="34" charset="-120"/>
              </a:rPr>
              <a:t>4/5 said they'd change their salt deployment based on the scores</a:t>
            </a:r>
            <a:endParaRPr lang="en-US" sz="1750" dirty="0"/>
          </a:p>
        </p:txBody>
      </p:sp>
      <p:sp>
        <p:nvSpPr>
          <p:cNvPr id="38" name="Shape 6">
            <a:extLst>
              <a:ext uri="{FF2B5EF4-FFF2-40B4-BE49-F238E27FC236}">
                <a16:creationId xmlns:a16="http://schemas.microsoft.com/office/drawing/2014/main" id="{2D4AE670-A93B-C2F4-0B13-06284EEF7117}"/>
              </a:ext>
            </a:extLst>
          </p:cNvPr>
          <p:cNvSpPr/>
          <p:nvPr/>
        </p:nvSpPr>
        <p:spPr>
          <a:xfrm>
            <a:off x="1143000" y="7314724"/>
            <a:ext cx="7556421" cy="2173010"/>
          </a:xfrm>
          <a:prstGeom prst="roundRect">
            <a:avLst>
              <a:gd name="adj" fmla="val 6733"/>
            </a:avLst>
          </a:prstGeom>
          <a:solidFill>
            <a:srgbClr val="FFFCF5"/>
          </a:solidFill>
          <a:ln w="30480">
            <a:solidFill>
              <a:srgbClr val="D9D4C9"/>
            </a:solidFill>
            <a:prstDash val="solid"/>
          </a:ln>
        </p:spPr>
        <p:txBody>
          <a:bodyPr/>
          <a:lstStyle/>
          <a:p>
            <a:endParaRPr lang="en-US"/>
          </a:p>
        </p:txBody>
      </p:sp>
      <p:sp>
        <p:nvSpPr>
          <p:cNvPr id="39" name="Shape 7">
            <a:extLst>
              <a:ext uri="{FF2B5EF4-FFF2-40B4-BE49-F238E27FC236}">
                <a16:creationId xmlns:a16="http://schemas.microsoft.com/office/drawing/2014/main" id="{638085EF-AA73-7D13-5720-E929F3E7E88C}"/>
              </a:ext>
            </a:extLst>
          </p:cNvPr>
          <p:cNvSpPr/>
          <p:nvPr/>
        </p:nvSpPr>
        <p:spPr>
          <a:xfrm>
            <a:off x="1112520" y="7314724"/>
            <a:ext cx="121920" cy="2173010"/>
          </a:xfrm>
          <a:prstGeom prst="roundRect">
            <a:avLst>
              <a:gd name="adj" fmla="val 27907"/>
            </a:avLst>
          </a:prstGeom>
          <a:solidFill>
            <a:srgbClr val="325F7B"/>
          </a:solidFill>
          <a:ln/>
        </p:spPr>
        <p:txBody>
          <a:bodyPr/>
          <a:lstStyle/>
          <a:p>
            <a:endParaRPr lang="en-US"/>
          </a:p>
        </p:txBody>
      </p:sp>
      <p:sp>
        <p:nvSpPr>
          <p:cNvPr id="40" name="Text 8">
            <a:extLst>
              <a:ext uri="{FF2B5EF4-FFF2-40B4-BE49-F238E27FC236}">
                <a16:creationId xmlns:a16="http://schemas.microsoft.com/office/drawing/2014/main" id="{7011DB3C-3EFA-42B9-F80D-C580E2200AAB}"/>
              </a:ext>
            </a:extLst>
          </p:cNvPr>
          <p:cNvSpPr/>
          <p:nvPr/>
        </p:nvSpPr>
        <p:spPr>
          <a:xfrm>
            <a:off x="1491734" y="75720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00000"/>
                </a:solidFill>
                <a:ea typeface="MuseoModerno Medium" pitchFamily="34" charset="-122"/>
                <a:cs typeface="MuseoModerno Medium" pitchFamily="34" charset="-120"/>
              </a:rPr>
              <a:t>What Didn't</a:t>
            </a:r>
            <a:r>
              <a:rPr lang="en-US" sz="2200" dirty="0">
                <a:solidFill>
                  <a:srgbClr val="2B4150"/>
                </a:solidFill>
                <a:ea typeface="MuseoModerno Medium" pitchFamily="34" charset="-122"/>
                <a:cs typeface="MuseoModerno Medium" pitchFamily="34" charset="-120"/>
              </a:rPr>
              <a:t/>
            </a:r>
            <a:endParaRPr lang="en-US" sz="2200" dirty="0"/>
          </a:p>
        </p:txBody>
      </p:sp>
      <p:sp>
        <p:nvSpPr>
          <p:cNvPr id="41" name="Text 9">
            <a:extLst>
              <a:ext uri="{FF2B5EF4-FFF2-40B4-BE49-F238E27FC236}">
                <a16:creationId xmlns:a16="http://schemas.microsoft.com/office/drawing/2014/main" id="{6DD9ACB9-6B3A-8B4A-42B2-43CB9B34B2B7}"/>
              </a:ext>
            </a:extLst>
          </p:cNvPr>
          <p:cNvSpPr/>
          <p:nvPr/>
        </p:nvSpPr>
        <p:spPr>
          <a:xfrm>
            <a:off x="1491734" y="8062437"/>
            <a:ext cx="6950393" cy="116800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B4150"/>
                </a:solidFill>
                <a:ea typeface="Source Sans 3" pitchFamily="34" charset="-122"/>
                <a:cs typeface="Source Sans 3" pitchFamily="34" charset="-120"/>
              </a:rPr>
              <a:t>Grades alone weren't actionable — </a:t>
            </a:r>
            <a:r>
              <a:rPr lang="en-US" sz="1750" i="1" dirty="0">
                <a:solidFill>
                  <a:srgbClr val="2B4150"/>
                </a:solidFill>
                <a:ea typeface="Source Sans 3" pitchFamily="34" charset="-122"/>
                <a:cs typeface="Source Sans 3" pitchFamily="34" charset="-120"/>
              </a:rPr>
              <a:t>"What does a C actually mean?"</a:t>
            </a:r>
            <a:endParaRPr lang="en-US" sz="1750" dirty="0"/>
          </a:p>
          <a:p>
            <a:pPr marL="342900" indent="-342900" algn="l">
              <a:lnSpc>
                <a:spcPts val="2850"/>
              </a:lnSpc>
              <a:buSzPct val="100000"/>
              <a:buChar char="•"/>
            </a:pPr>
            <a:r>
              <a:rPr lang="en-US" sz="1750" dirty="0">
                <a:solidFill>
                  <a:srgbClr val="2B4150"/>
                </a:solidFill>
                <a:ea typeface="Source Sans 3" pitchFamily="34" charset="-122"/>
                <a:cs typeface="Source Sans 3" pitchFamily="34" charset="-120"/>
              </a:rPr>
              <a:t>Liability concern surfaced in 3/5 conversations — </a:t>
            </a:r>
            <a:r>
              <a:rPr lang="en-US" sz="1750" i="1" dirty="0">
                <a:solidFill>
                  <a:srgbClr val="2B4150"/>
                </a:solidFill>
                <a:ea typeface="Source Sans 3" pitchFamily="34" charset="-122"/>
                <a:cs typeface="Source Sans 3" pitchFamily="34" charset="-120"/>
              </a:rPr>
              <a:t>"Who's responsible if I reduce salt and a road ices over?"</a:t>
            </a:r>
            <a:endParaRPr lang="en-US" sz="1750" dirty="0"/>
          </a:p>
        </p:txBody>
      </p:sp>
      <p:sp>
        <p:nvSpPr>
          <p:cNvPr id="42" name="Text 1">
            <a:extLst>
              <a:ext uri="{FF2B5EF4-FFF2-40B4-BE49-F238E27FC236}">
                <a16:creationId xmlns:a16="http://schemas.microsoft.com/office/drawing/2014/main" id="{58178924-9F61-B5B8-7999-A1F44550A7ED}"/>
              </a:ext>
            </a:extLst>
          </p:cNvPr>
          <p:cNvSpPr/>
          <p:nvPr/>
        </p:nvSpPr>
        <p:spPr>
          <a:xfrm>
            <a:off x="898063" y="2486472"/>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ea typeface="Source Sans 3" pitchFamily="34" charset="-122"/>
                <a:cs typeface="Source Sans 3" pitchFamily="34" charset="-120"/>
              </a:rPr>
              <a:t>We tested a paper mockup with 5 peers in a mock storm-dispatch scenario.</a:t>
            </a:r>
            <a:endParaRPr lang="en-US" sz="1750" dirty="0"/>
          </a:p>
        </p:txBody>
      </p:sp>
    </p:spTree>
    <p:extLst>
      <p:ext uri="{BB962C8B-B14F-4D97-AF65-F5344CB8AC3E}">
        <p14:creationId xmlns:p14="http://schemas.microsoft.com/office/powerpoint/2010/main" val="152166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3" name="TextBox 3"/>
          <p:cNvSpPr txBox="1"/>
          <p:nvPr/>
        </p:nvSpPr>
        <p:spPr>
          <a:xfrm>
            <a:off x="2255367" y="2982958"/>
            <a:ext cx="6534077" cy="1455420"/>
          </a:xfrm>
          <a:prstGeom prst="rect">
            <a:avLst/>
          </a:prstGeom>
        </p:spPr>
        <p:txBody>
          <a:bodyPr lIns="0" tIns="0" rIns="0" bIns="0" rtlCol="0" anchor="t">
            <a:spAutoFit/>
          </a:bodyPr>
          <a:lstStyle/>
          <a:p>
            <a:pPr marL="0" lvl="0" indent="0" algn="l">
              <a:lnSpc>
                <a:spcPts val="5880"/>
              </a:lnSpc>
            </a:pPr>
            <a:r>
              <a:rPr lang="en-US" sz="4200" b="1" dirty="0">
                <a:solidFill>
                  <a:srgbClr val="000000"/>
                </a:solidFill>
                <a:latin typeface="Montserrat Bold"/>
                <a:ea typeface="Montserrat Bold"/>
                <a:cs typeface="Montserrat Bold"/>
                <a:sym typeface="Montserrat Bold"/>
              </a:rPr>
              <a:t>Iteration 1 Feedback: Key Insights</a:t>
            </a:r>
          </a:p>
        </p:txBody>
      </p:sp>
      <p:sp>
        <p:nvSpPr>
          <p:cNvPr id="4" name="TextBox 4"/>
          <p:cNvSpPr txBox="1"/>
          <p:nvPr/>
        </p:nvSpPr>
        <p:spPr>
          <a:xfrm>
            <a:off x="2255367" y="5385707"/>
            <a:ext cx="7179396" cy="1842135"/>
          </a:xfrm>
          <a:prstGeom prst="rect">
            <a:avLst/>
          </a:prstGeom>
        </p:spPr>
        <p:txBody>
          <a:bodyPr lIns="0" tIns="0" rIns="0" bIns="0" rtlCol="0" anchor="t">
            <a:spAutoFit/>
          </a:bodyPr>
          <a:lstStyle/>
          <a:p>
            <a:pPr marL="0" lvl="0" indent="0" algn="l">
              <a:lnSpc>
                <a:spcPts val="2940"/>
              </a:lnSpc>
            </a:pPr>
            <a:r>
              <a:rPr lang="en-US" sz="2100">
                <a:solidFill>
                  <a:srgbClr val="545454"/>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a:t>
            </a:r>
          </a:p>
        </p:txBody>
      </p:sp>
      <p:sp>
        <p:nvSpPr>
          <p:cNvPr id="5" name="Freeform 5"/>
          <p:cNvSpPr/>
          <p:nvPr/>
        </p:nvSpPr>
        <p:spPr>
          <a:xfrm rot="-1309074">
            <a:off x="6521356" y="8323751"/>
            <a:ext cx="1239335" cy="673181"/>
          </a:xfrm>
          <a:custGeom>
            <a:avLst/>
            <a:gdLst/>
            <a:ahLst/>
            <a:cxnLst/>
            <a:rect l="l" t="t" r="r" b="b"/>
            <a:pathLst>
              <a:path w="1239335" h="673181">
                <a:moveTo>
                  <a:pt x="0" y="0"/>
                </a:moveTo>
                <a:lnTo>
                  <a:pt x="1239334" y="0"/>
                </a:lnTo>
                <a:lnTo>
                  <a:pt x="1239334" y="673180"/>
                </a:lnTo>
                <a:lnTo>
                  <a:pt x="0" y="673180"/>
                </a:lnTo>
                <a:lnTo>
                  <a:pt x="0" y="0"/>
                </a:lnTo>
                <a:close/>
              </a:path>
            </a:pathLst>
          </a:custGeom>
          <a:blipFill>
            <a:blip r:embed="rId2"/>
            <a:stretch>
              <a:fillRect/>
            </a:stretch>
          </a:blipFill>
        </p:spPr>
        <p:txBody>
          <a:bodyPr/>
          <a:lstStyle/>
          <a:p>
            <a:endParaRPr lang="en-US"/>
          </a:p>
        </p:txBody>
      </p:sp>
      <p:sp>
        <p:nvSpPr>
          <p:cNvPr id="6" name="Freeform 6"/>
          <p:cNvSpPr/>
          <p:nvPr/>
        </p:nvSpPr>
        <p:spPr>
          <a:xfrm>
            <a:off x="1028700" y="1060274"/>
            <a:ext cx="649433" cy="205457"/>
          </a:xfrm>
          <a:custGeom>
            <a:avLst/>
            <a:gdLst/>
            <a:ahLst/>
            <a:cxnLst/>
            <a:rect l="l" t="t" r="r" b="b"/>
            <a:pathLst>
              <a:path w="649433" h="205457">
                <a:moveTo>
                  <a:pt x="0" y="0"/>
                </a:moveTo>
                <a:lnTo>
                  <a:pt x="649433" y="0"/>
                </a:lnTo>
                <a:lnTo>
                  <a:pt x="649433" y="205457"/>
                </a:lnTo>
                <a:lnTo>
                  <a:pt x="0" y="20545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740614" y="990600"/>
            <a:ext cx="5211732" cy="306705"/>
          </a:xfrm>
          <a:prstGeom prst="rect">
            <a:avLst/>
          </a:prstGeom>
        </p:spPr>
        <p:txBody>
          <a:bodyPr lIns="0" tIns="0" rIns="0" bIns="0" rtlCol="0" anchor="t">
            <a:spAutoFit/>
          </a:bodyPr>
          <a:lstStyle/>
          <a:p>
            <a:pPr marL="0" lvl="0" indent="0" algn="l">
              <a:lnSpc>
                <a:spcPts val="2520"/>
              </a:lnSpc>
            </a:pPr>
            <a:r>
              <a:rPr lang="en-US" sz="1800">
                <a:solidFill>
                  <a:srgbClr val="737373"/>
                </a:solidFill>
                <a:latin typeface="Montserrat"/>
                <a:ea typeface="Montserrat"/>
                <a:cs typeface="Montserrat"/>
                <a:sym typeface="Montserrat"/>
              </a:rPr>
              <a:t>SaltSmart: Smart Winter Road System</a:t>
            </a:r>
          </a:p>
        </p:txBody>
      </p:sp>
      <p:pic>
        <p:nvPicPr>
          <p:cNvPr id="1026" name="Picture 2">
            <a:extLst>
              <a:ext uri="{FF2B5EF4-FFF2-40B4-BE49-F238E27FC236}">
                <a16:creationId xmlns:a16="http://schemas.microsoft.com/office/drawing/2014/main" id="{98301EDA-5623-E89F-BEE6-7B4CA06B4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600" y="-19050"/>
            <a:ext cx="7696200" cy="1026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Freeform 2"/>
          <p:cNvSpPr/>
          <p:nvPr/>
        </p:nvSpPr>
        <p:spPr>
          <a:xfrm>
            <a:off x="1028700" y="1060274"/>
            <a:ext cx="649433" cy="205457"/>
          </a:xfrm>
          <a:custGeom>
            <a:avLst/>
            <a:gdLst/>
            <a:ahLst/>
            <a:cxnLst/>
            <a:rect l="l" t="t" r="r" b="b"/>
            <a:pathLst>
              <a:path w="649433" h="205457">
                <a:moveTo>
                  <a:pt x="0" y="0"/>
                </a:moveTo>
                <a:lnTo>
                  <a:pt x="649433" y="0"/>
                </a:lnTo>
                <a:lnTo>
                  <a:pt x="649433" y="205457"/>
                </a:lnTo>
                <a:lnTo>
                  <a:pt x="0" y="20545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914408" y="2803050"/>
            <a:ext cx="7120820" cy="4806553"/>
          </a:xfrm>
          <a:custGeom>
            <a:avLst/>
            <a:gdLst/>
            <a:ahLst/>
            <a:cxnLst/>
            <a:rect l="l" t="t" r="r" b="b"/>
            <a:pathLst>
              <a:path w="7120820" h="4806553">
                <a:moveTo>
                  <a:pt x="0" y="0"/>
                </a:moveTo>
                <a:lnTo>
                  <a:pt x="7120820" y="0"/>
                </a:lnTo>
                <a:lnTo>
                  <a:pt x="7120820" y="4806553"/>
                </a:lnTo>
                <a:lnTo>
                  <a:pt x="0" y="480655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575505" y="2982958"/>
            <a:ext cx="6534077" cy="1455420"/>
          </a:xfrm>
          <a:prstGeom prst="rect">
            <a:avLst/>
          </a:prstGeom>
        </p:spPr>
        <p:txBody>
          <a:bodyPr lIns="0" tIns="0" rIns="0" bIns="0" rtlCol="0" anchor="t">
            <a:spAutoFit/>
          </a:bodyPr>
          <a:lstStyle/>
          <a:p>
            <a:pPr marL="0" lvl="0" indent="0" algn="l">
              <a:lnSpc>
                <a:spcPts val="5880"/>
              </a:lnSpc>
            </a:pPr>
            <a:r>
              <a:rPr lang="en-US" sz="4200" b="1">
                <a:solidFill>
                  <a:srgbClr val="000000"/>
                </a:solidFill>
                <a:latin typeface="Montserrat Bold"/>
                <a:ea typeface="Montserrat Bold"/>
                <a:cs typeface="Montserrat Bold"/>
                <a:sym typeface="Montserrat Bold"/>
              </a:rPr>
              <a:t>Iteration 2: Refined Prototype</a:t>
            </a:r>
          </a:p>
        </p:txBody>
      </p:sp>
      <p:sp>
        <p:nvSpPr>
          <p:cNvPr id="5" name="TextBox 5"/>
          <p:cNvSpPr txBox="1"/>
          <p:nvPr/>
        </p:nvSpPr>
        <p:spPr>
          <a:xfrm>
            <a:off x="1740614" y="990600"/>
            <a:ext cx="5211732" cy="306705"/>
          </a:xfrm>
          <a:prstGeom prst="rect">
            <a:avLst/>
          </a:prstGeom>
        </p:spPr>
        <p:txBody>
          <a:bodyPr lIns="0" tIns="0" rIns="0" bIns="0" rtlCol="0" anchor="t">
            <a:spAutoFit/>
          </a:bodyPr>
          <a:lstStyle/>
          <a:p>
            <a:pPr marL="0" lvl="0" indent="0" algn="l">
              <a:lnSpc>
                <a:spcPts val="2520"/>
              </a:lnSpc>
            </a:pPr>
            <a:r>
              <a:rPr lang="en-US" sz="1800">
                <a:solidFill>
                  <a:srgbClr val="737373"/>
                </a:solidFill>
                <a:latin typeface="Montserrat"/>
                <a:ea typeface="Montserrat"/>
                <a:cs typeface="Montserrat"/>
                <a:sym typeface="Montserrat"/>
              </a:rPr>
              <a:t>SaltSmart: Smart Winter Road System</a:t>
            </a:r>
          </a:p>
        </p:txBody>
      </p:sp>
      <p:sp>
        <p:nvSpPr>
          <p:cNvPr id="6" name="TextBox 6"/>
          <p:cNvSpPr txBox="1"/>
          <p:nvPr/>
        </p:nvSpPr>
        <p:spPr>
          <a:xfrm>
            <a:off x="9575505" y="5385707"/>
            <a:ext cx="7024054" cy="1842135"/>
          </a:xfrm>
          <a:prstGeom prst="rect">
            <a:avLst/>
          </a:prstGeom>
        </p:spPr>
        <p:txBody>
          <a:bodyPr lIns="0" tIns="0" rIns="0" bIns="0" rtlCol="0" anchor="t">
            <a:spAutoFit/>
          </a:bodyPr>
          <a:lstStyle/>
          <a:p>
            <a:pPr marL="0" lvl="0" indent="0" algn="l">
              <a:lnSpc>
                <a:spcPts val="2940"/>
              </a:lnSpc>
            </a:pPr>
            <a:r>
              <a:rPr lang="en-US" sz="2100">
                <a:solidFill>
                  <a:srgbClr val="545454"/>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a:t>
            </a:r>
          </a:p>
        </p:txBody>
      </p:sp>
      <p:sp>
        <p:nvSpPr>
          <p:cNvPr id="7" name="Freeform 7"/>
          <p:cNvSpPr/>
          <p:nvPr/>
        </p:nvSpPr>
        <p:spPr>
          <a:xfrm rot="1961630">
            <a:off x="14568851" y="1811875"/>
            <a:ext cx="1248310" cy="528972"/>
          </a:xfrm>
          <a:custGeom>
            <a:avLst/>
            <a:gdLst/>
            <a:ahLst/>
            <a:cxnLst/>
            <a:rect l="l" t="t" r="r" b="b"/>
            <a:pathLst>
              <a:path w="1248310" h="528972">
                <a:moveTo>
                  <a:pt x="0" y="0"/>
                </a:moveTo>
                <a:lnTo>
                  <a:pt x="1248310" y="0"/>
                </a:lnTo>
                <a:lnTo>
                  <a:pt x="1248310" y="528972"/>
                </a:lnTo>
                <a:lnTo>
                  <a:pt x="0" y="528972"/>
                </a:lnTo>
                <a:lnTo>
                  <a:pt x="0" y="0"/>
                </a:lnTo>
                <a:close/>
              </a:path>
            </a:pathLst>
          </a:custGeom>
          <a:blipFill>
            <a:blip r:embed="rId4"/>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B3F83AD7F22B44A89C6B45E196BF24" ma:contentTypeVersion="10" ma:contentTypeDescription="Create a new document." ma:contentTypeScope="" ma:versionID="23044616ea4ed155906f2e4a6732a5c3">
  <xsd:schema xmlns:xsd="http://www.w3.org/2001/XMLSchema" xmlns:xs="http://www.w3.org/2001/XMLSchema" xmlns:p="http://schemas.microsoft.com/office/2006/metadata/properties" xmlns:ns3="8f87920f-98c7-4709-b575-ebae3d8f0799" targetNamespace="http://schemas.microsoft.com/office/2006/metadata/properties" ma:root="true" ma:fieldsID="28158c98b43d6845522413878cf6195b" ns3:_="">
    <xsd:import namespace="8f87920f-98c7-4709-b575-ebae3d8f0799"/>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87920f-98c7-4709-b575-ebae3d8f079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f87920f-98c7-4709-b575-ebae3d8f0799" xsi:nil="true"/>
  </documentManagement>
</p:properties>
</file>

<file path=customXml/itemProps1.xml><?xml version="1.0" encoding="utf-8"?>
<ds:datastoreItem xmlns:ds="http://schemas.openxmlformats.org/officeDocument/2006/customXml" ds:itemID="{272D4616-9C7F-444C-9189-99F123C17D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87920f-98c7-4709-b575-ebae3d8f07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25616F-26BC-415D-B247-42380B8E650F}">
  <ds:schemaRefs>
    <ds:schemaRef ds:uri="http://schemas.microsoft.com/sharepoint/v3/contenttype/forms"/>
  </ds:schemaRefs>
</ds:datastoreItem>
</file>

<file path=customXml/itemProps3.xml><?xml version="1.0" encoding="utf-8"?>
<ds:datastoreItem xmlns:ds="http://schemas.openxmlformats.org/officeDocument/2006/customXml" ds:itemID="{281DD1C1-C6EC-42E5-913E-59766AB266EE}">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 ds:uri="http://purl.org/dc/elements/1.1/"/>
    <ds:schemaRef ds:uri="http://schemas.microsoft.com/office/infopath/2007/PartnerControls"/>
    <ds:schemaRef ds:uri="8f87920f-98c7-4709-b575-ebae3d8f079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TotalTime>
  <Words>1514</Words>
  <Application>Microsoft Office PowerPoint</Application>
  <PresentationFormat>Custom</PresentationFormat>
  <Paragraphs>141</Paragraphs>
  <Slides>11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Calibri (MS)</vt:lpstr>
      <vt:lpstr>MuseoModerno Medium</vt:lpstr>
      <vt:lpstr>Calibri (MS) Italics</vt:lpstr>
      <vt:lpstr>Calibri</vt:lpstr>
      <vt:lpstr>Montserrat</vt:lpstr>
      <vt:lpstr>Calibri (MS) Bold</vt:lpstr>
      <vt:lpstr>Source Sans 3</vt:lpstr>
      <vt:lpstr>Arial</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 - 4EN3</dc:title>
  <cp:lastModifiedBy>Johal, Jasraj</cp:lastModifiedBy>
  <cp:revision>3</cp:revision>
  <dcterms:created xsi:type="dcterms:W3CDTF">2006-08-16T00:00:00Z</dcterms:created>
  <dcterms:modified xsi:type="dcterms:W3CDTF">2026-04-06T22:03:54Z</dcterms:modified>
  <dc:identifier>DAHFwbIEQHg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0x01010057B3F83AD7F22B44A89C6B45E196BF24</vt:lpwstr>
  </property>
</Properties>
</file>